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56" r:id="rId3"/>
    <p:sldId id="271" r:id="rId4"/>
    <p:sldId id="257" r:id="rId5"/>
    <p:sldId id="258" r:id="rId6"/>
    <p:sldId id="259" r:id="rId7"/>
    <p:sldId id="260" r:id="rId8"/>
    <p:sldId id="264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933FF"/>
    <a:srgbClr val="9900CC"/>
    <a:srgbClr val="BE34B4"/>
    <a:srgbClr val="43A2AF"/>
    <a:srgbClr val="EEE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6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11" Type="http://schemas.openxmlformats.org/officeDocument/2006/relationships/image" Target="../media/image35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18" Type="http://schemas.openxmlformats.org/officeDocument/2006/relationships/image" Target="../media/image58.png"/><Relationship Id="rId26" Type="http://schemas.openxmlformats.org/officeDocument/2006/relationships/image" Target="../media/image65.png"/><Relationship Id="rId21" Type="http://schemas.openxmlformats.org/officeDocument/2006/relationships/image" Target="../media/image60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7.png"/><Relationship Id="rId25" Type="http://schemas.openxmlformats.org/officeDocument/2006/relationships/image" Target="../media/image64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6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tags" Target="../tags/tag7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6.png"/><Relationship Id="rId15" Type="http://schemas.openxmlformats.org/officeDocument/2006/relationships/image" Target="../media/image55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51.png"/><Relationship Id="rId19" Type="http://schemas.openxmlformats.org/officeDocument/2006/relationships/image" Target="../media/image580.png"/><Relationship Id="rId31" Type="http://schemas.openxmlformats.org/officeDocument/2006/relationships/image" Target="../media/image23.png"/><Relationship Id="rId9" Type="http://schemas.openxmlformats.org/officeDocument/2006/relationships/image" Target="../media/image45.png"/><Relationship Id="rId14" Type="http://schemas.openxmlformats.org/officeDocument/2006/relationships/image" Target="../media/image54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1.png"/><Relationship Id="rId3" Type="http://schemas.openxmlformats.org/officeDocument/2006/relationships/image" Target="../media/image14.png"/><Relationship Id="rId21" Type="http://schemas.openxmlformats.org/officeDocument/2006/relationships/image" Target="../media/image84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0.png"/><Relationship Id="rId20" Type="http://schemas.openxmlformats.org/officeDocument/2006/relationships/image" Target="../media/image83.png"/><Relationship Id="rId1" Type="http://schemas.openxmlformats.org/officeDocument/2006/relationships/tags" Target="../tags/tag8.xml"/><Relationship Id="rId6" Type="http://schemas.openxmlformats.org/officeDocument/2006/relationships/image" Target="../media/image700.png"/><Relationship Id="rId11" Type="http://schemas.openxmlformats.org/officeDocument/2006/relationships/image" Target="../media/image75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2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" Type="http://schemas.openxmlformats.org/officeDocument/2006/relationships/image" Target="../media/image14.png"/><Relationship Id="rId21" Type="http://schemas.openxmlformats.org/officeDocument/2006/relationships/image" Target="../media/image99.png"/><Relationship Id="rId7" Type="http://schemas.openxmlformats.org/officeDocument/2006/relationships/image" Target="../media/image77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29" Type="http://schemas.openxmlformats.org/officeDocument/2006/relationships/image" Target="../media/image107.png"/><Relationship Id="rId1" Type="http://schemas.openxmlformats.org/officeDocument/2006/relationships/tags" Target="../tags/tag9.xml"/><Relationship Id="rId6" Type="http://schemas.openxmlformats.org/officeDocument/2006/relationships/image" Target="../media/image86.png"/><Relationship Id="rId11" Type="http://schemas.openxmlformats.org/officeDocument/2006/relationships/image" Target="../media/image89.png"/><Relationship Id="rId24" Type="http://schemas.openxmlformats.org/officeDocument/2006/relationships/image" Target="../media/image102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28" Type="http://schemas.openxmlformats.org/officeDocument/2006/relationships/image" Target="../media/image106.png"/><Relationship Id="rId10" Type="http://schemas.openxmlformats.org/officeDocument/2006/relationships/image" Target="../media/image78.png"/><Relationship Id="rId19" Type="http://schemas.openxmlformats.org/officeDocument/2006/relationships/image" Target="../media/image97.png"/><Relationship Id="rId9" Type="http://schemas.openxmlformats.org/officeDocument/2006/relationships/image" Target="../media/image88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8.png"/><Relationship Id="rId3" Type="http://schemas.openxmlformats.org/officeDocument/2006/relationships/image" Target="../media/image14.png"/><Relationship Id="rId21" Type="http://schemas.openxmlformats.org/officeDocument/2006/relationships/image" Target="../media/image123.png"/><Relationship Id="rId7" Type="http://schemas.openxmlformats.org/officeDocument/2006/relationships/image" Target="../media/image109.png"/><Relationship Id="rId12" Type="http://schemas.openxmlformats.org/officeDocument/2006/relationships/image" Target="../media/image113.pn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33" Type="http://schemas.openxmlformats.org/officeDocument/2006/relationships/image" Target="../media/image13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29" Type="http://schemas.openxmlformats.org/officeDocument/2006/relationships/image" Target="../media/image95.png"/><Relationship Id="rId1" Type="http://schemas.openxmlformats.org/officeDocument/2006/relationships/tags" Target="../tags/tag10.xml"/><Relationship Id="rId6" Type="http://schemas.openxmlformats.org/officeDocument/2006/relationships/image" Target="../media/image108.png"/><Relationship Id="rId11" Type="http://schemas.openxmlformats.org/officeDocument/2006/relationships/image" Target="../media/image112.png"/><Relationship Id="rId24" Type="http://schemas.openxmlformats.org/officeDocument/2006/relationships/image" Target="../media/image126.png"/><Relationship Id="rId32" Type="http://schemas.openxmlformats.org/officeDocument/2006/relationships/image" Target="../media/image133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28" Type="http://schemas.openxmlformats.org/officeDocument/2006/relationships/image" Target="../media/image130.png"/><Relationship Id="rId10" Type="http://schemas.openxmlformats.org/officeDocument/2006/relationships/image" Target="../media/image111.png"/><Relationship Id="rId19" Type="http://schemas.openxmlformats.org/officeDocument/2006/relationships/image" Target="../media/image121.png"/><Relationship Id="rId31" Type="http://schemas.openxmlformats.org/officeDocument/2006/relationships/image" Target="../media/image132.png"/><Relationship Id="rId9" Type="http://schemas.openxmlformats.org/officeDocument/2006/relationships/image" Target="../media/image70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Relationship Id="rId30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26" Type="http://schemas.openxmlformats.org/officeDocument/2006/relationships/image" Target="../media/image155.png"/><Relationship Id="rId21" Type="http://schemas.openxmlformats.org/officeDocument/2006/relationships/image" Target="../media/image150.png"/><Relationship Id="rId7" Type="http://schemas.openxmlformats.org/officeDocument/2006/relationships/image" Target="../media/image14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29" Type="http://schemas.openxmlformats.org/officeDocument/2006/relationships/image" Target="../media/image158.png"/><Relationship Id="rId1" Type="http://schemas.openxmlformats.org/officeDocument/2006/relationships/tags" Target="../tags/tag11.xml"/><Relationship Id="rId6" Type="http://schemas.openxmlformats.org/officeDocument/2006/relationships/image" Target="../media/image114.png"/><Relationship Id="rId11" Type="http://schemas.openxmlformats.org/officeDocument/2006/relationships/image" Target="../media/image140.png"/><Relationship Id="rId24" Type="http://schemas.openxmlformats.org/officeDocument/2006/relationships/image" Target="../media/image153.png"/><Relationship Id="rId5" Type="http://schemas.openxmlformats.org/officeDocument/2006/relationships/image" Target="../media/image135.png"/><Relationship Id="rId15" Type="http://schemas.openxmlformats.org/officeDocument/2006/relationships/image" Target="../media/image144.png"/><Relationship Id="rId23" Type="http://schemas.openxmlformats.org/officeDocument/2006/relationships/image" Target="../media/image152.png"/><Relationship Id="rId28" Type="http://schemas.openxmlformats.org/officeDocument/2006/relationships/image" Target="../media/image157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Relationship Id="rId27" Type="http://schemas.openxmlformats.org/officeDocument/2006/relationships/image" Target="../media/image1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21" Type="http://schemas.openxmlformats.org/officeDocument/2006/relationships/image" Target="../media/image175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0.png"/><Relationship Id="rId20" Type="http://schemas.openxmlformats.org/officeDocument/2006/relationships/image" Target="../media/image174.png"/><Relationship Id="rId1" Type="http://schemas.openxmlformats.org/officeDocument/2006/relationships/tags" Target="../tags/tag12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19" Type="http://schemas.openxmlformats.org/officeDocument/2006/relationships/image" Target="../media/image173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10.jpeg"/><Relationship Id="rId7" Type="http://schemas.openxmlformats.org/officeDocument/2006/relationships/image" Target="../media/image7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610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9" Type="http://schemas.openxmlformats.org/officeDocument/2006/relationships/image" Target="../media/image9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410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310.png"/><Relationship Id="rId11" Type="http://schemas.openxmlformats.org/officeDocument/2006/relationships/image" Target="../media/image18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9" Type="http://schemas.openxmlformats.org/officeDocument/2006/relationships/image" Target="../media/image1610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0FB65-7D6D-4DA0-8B28-21F6A70E30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Методическая копилка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E4B343-2C78-40AE-8AD0-4B887C0EB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458200" cy="1947664"/>
          </a:xfrm>
        </p:spPr>
        <p:txBody>
          <a:bodyPr>
            <a:normAutofit/>
          </a:bodyPr>
          <a:lstStyle/>
          <a:p>
            <a:r>
              <a:rPr lang="ru-RU" dirty="0"/>
              <a:t>Практико-ориентированные задачи на итоговой государственной аттестации в 9 классе</a:t>
            </a:r>
          </a:p>
          <a:p>
            <a:r>
              <a:rPr lang="ru-RU" dirty="0"/>
              <a:t>Материалы для подготовки </a:t>
            </a:r>
            <a:r>
              <a:rPr lang="ru-RU"/>
              <a:t>учащихся к ГИА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26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421" y="33265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сколько миллиметров радиус колеса с шиной маркировки </a:t>
            </a:r>
            <a:r>
              <a:rPr lang="ru-RU" b="1" dirty="0">
                <a:solidFill>
                  <a:srgbClr val="9933FF"/>
                </a:solidFill>
              </a:rPr>
              <a:t>185/65 R16</a:t>
            </a:r>
          </a:p>
          <a:p>
            <a:r>
              <a:rPr lang="ru-RU" b="1" dirty="0"/>
              <a:t>больше, чем радиус колеса с шиной маркировки </a:t>
            </a:r>
            <a:r>
              <a:rPr lang="ru-RU" b="1" dirty="0">
                <a:solidFill>
                  <a:srgbClr val="43A2AF"/>
                </a:solidFill>
              </a:rPr>
              <a:t>215/55 R16</a:t>
            </a:r>
            <a:r>
              <a:rPr lang="ru-RU" b="1" dirty="0"/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71320"/>
            <a:ext cx="1728193" cy="23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42637" y="1106353"/>
            <a:ext cx="1556195" cy="40011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215/55 R</a:t>
            </a:r>
            <a:r>
              <a:rPr lang="en-US" sz="2000" b="1" dirty="0">
                <a:solidFill>
                  <a:srgbClr val="BE34B4"/>
                </a:solidFill>
              </a:rPr>
              <a:t>16</a:t>
            </a:r>
            <a:endParaRPr lang="ru-RU" sz="2000" b="1" dirty="0">
              <a:solidFill>
                <a:srgbClr val="BE34B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610" y="1106353"/>
            <a:ext cx="1467902" cy="400110"/>
          </a:xfrm>
          <a:prstGeom prst="rect">
            <a:avLst/>
          </a:prstGeom>
          <a:solidFill>
            <a:srgbClr val="FF9966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185/65 </a:t>
            </a:r>
            <a:r>
              <a:rPr lang="en-US" sz="2000" dirty="0"/>
              <a:t>R</a:t>
            </a:r>
            <a:r>
              <a:rPr lang="en-US" sz="2000" b="1" dirty="0">
                <a:solidFill>
                  <a:srgbClr val="BE34B4"/>
                </a:solidFill>
              </a:rPr>
              <a:t>16</a:t>
            </a:r>
            <a:endParaRPr lang="ru-RU" sz="2000" b="1" dirty="0">
              <a:solidFill>
                <a:srgbClr val="BE34B4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42" y="1024100"/>
            <a:ext cx="1744655" cy="241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90479" y="3276708"/>
                <a:ext cx="456750" cy="369332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185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79" y="3276708"/>
                <a:ext cx="456750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2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64834" y="3276708"/>
                <a:ext cx="619953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2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15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834" y="3276708"/>
                <a:ext cx="61995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8824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95736" y="1974068"/>
                <a:ext cx="918057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/>
                      </a:rPr>
                      <m:t>𝟏𝟔</m:t>
                    </m:r>
                    <m:r>
                      <a:rPr lang="ru-RU" sz="14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1400" b="1" dirty="0"/>
                  <a:t>25,4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974068"/>
                <a:ext cx="918057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4000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50896" y="1922733"/>
                <a:ext cx="918057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/>
                      </a:rPr>
                      <m:t>𝟏𝟔</m:t>
                    </m:r>
                    <m:r>
                      <a:rPr lang="ru-RU" sz="14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1400" b="1" dirty="0"/>
                  <a:t>25,4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896" y="1922733"/>
                <a:ext cx="918057" cy="307777"/>
              </a:xfrm>
              <a:prstGeom prst="rect">
                <a:avLst/>
              </a:prstGeom>
              <a:blipFill rotWithShape="1">
                <a:blip r:embed="rId9"/>
                <a:stretch>
                  <a:fillRect t="-3922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2436372" y="1198686"/>
            <a:ext cx="1058688" cy="307777"/>
          </a:xfrm>
          <a:prstGeom prst="rect">
            <a:avLst/>
          </a:prstGeom>
          <a:solidFill>
            <a:srgbClr val="FF9966"/>
          </a:solidFill>
        </p:spPr>
        <p:txBody>
          <a:bodyPr wrap="none">
            <a:spAutoFit/>
          </a:bodyPr>
          <a:lstStyle/>
          <a:p>
            <a:r>
              <a:rPr lang="ru-RU" sz="1400" b="1" dirty="0"/>
              <a:t>185 *0,65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50896" y="1124056"/>
            <a:ext cx="1006173" cy="30777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1400" b="1" dirty="0"/>
              <a:t>215</a:t>
            </a:r>
            <a:r>
              <a:rPr lang="ru-RU" sz="1400" b="1" dirty="0"/>
              <a:t>*0,</a:t>
            </a:r>
            <a:r>
              <a:rPr lang="en-US" sz="1400" b="1" dirty="0"/>
              <a:t>5</a:t>
            </a:r>
            <a:r>
              <a:rPr lang="ru-RU" sz="1400" b="1" dirty="0"/>
              <a:t>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421" y="3861048"/>
                <a:ext cx="3409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Д</m:t>
                      </m:r>
                      <m:r>
                        <a:rPr lang="ru-RU" b="0" i="1" smtClean="0">
                          <a:latin typeface="Cambria Math"/>
                        </a:rPr>
                        <m:t>иаметр колеса, равен  сумме: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1" y="3861048"/>
                <a:ext cx="3409908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2321749" y="2780928"/>
            <a:ext cx="1058688" cy="307777"/>
          </a:xfrm>
          <a:prstGeom prst="rect">
            <a:avLst/>
          </a:prstGeom>
          <a:solidFill>
            <a:srgbClr val="FF9966"/>
          </a:solidFill>
        </p:spPr>
        <p:txBody>
          <a:bodyPr wrap="none">
            <a:spAutoFit/>
          </a:bodyPr>
          <a:lstStyle/>
          <a:p>
            <a:r>
              <a:rPr lang="ru-RU" sz="1400" b="1" dirty="0"/>
              <a:t>185 *0,65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119496" y="2780928"/>
            <a:ext cx="1006173" cy="30777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1400" b="1" dirty="0"/>
              <a:t>215</a:t>
            </a:r>
            <a:r>
              <a:rPr lang="ru-RU" sz="1400" b="1" dirty="0"/>
              <a:t>*0,</a:t>
            </a:r>
            <a:r>
              <a:rPr lang="en-US" sz="1400" b="1" dirty="0"/>
              <a:t>5</a:t>
            </a:r>
            <a:r>
              <a:rPr lang="ru-RU" sz="1400" b="1" dirty="0"/>
              <a:t>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42637" y="3861047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637" y="3861047"/>
                <a:ext cx="41549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52017" y="3828781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017" y="3828781"/>
                <a:ext cx="415498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267" y="4299818"/>
                <a:ext cx="3360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Радиус −половина диаметра</m:t>
                    </m:r>
                  </m:oMath>
                </a14:m>
                <a:r>
                  <a:rPr lang="ru-RU" dirty="0"/>
                  <a:t>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67" y="4299818"/>
                <a:ext cx="3360215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544" t="-8197" r="-72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3741676" y="4299818"/>
            <a:ext cx="1058688" cy="307777"/>
          </a:xfrm>
          <a:prstGeom prst="rect">
            <a:avLst/>
          </a:prstGeom>
          <a:solidFill>
            <a:srgbClr val="FF9966"/>
          </a:solidFill>
        </p:spPr>
        <p:txBody>
          <a:bodyPr wrap="none">
            <a:spAutoFit/>
          </a:bodyPr>
          <a:lstStyle/>
          <a:p>
            <a:r>
              <a:rPr lang="ru-RU" sz="1400" b="1" dirty="0"/>
              <a:t>185 *0,65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79589" y="426904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589" y="4269040"/>
                <a:ext cx="41549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33960" y="4298675"/>
                <a:ext cx="918057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/>
                      </a:rPr>
                      <m:t>𝟏𝟔</m:t>
                    </m:r>
                    <m:r>
                      <a:rPr lang="ru-RU" sz="14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1400" b="1" dirty="0"/>
                  <a:t>25,4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60" y="4298675"/>
                <a:ext cx="918057" cy="307777"/>
              </a:xfrm>
              <a:prstGeom prst="rect">
                <a:avLst/>
              </a:prstGeom>
              <a:blipFill rotWithShape="1">
                <a:blip r:embed="rId15"/>
                <a:stretch>
                  <a:fillRect t="-3922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TextBox 4099"/>
              <p:cNvSpPr txBox="1"/>
              <p:nvPr/>
            </p:nvSpPr>
            <p:spPr>
              <a:xfrm>
                <a:off x="5324512" y="4641225"/>
                <a:ext cx="336952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4100" name="TextBox 40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512" y="4641225"/>
                <a:ext cx="336952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>
            <a:off x="5095087" y="4638372"/>
            <a:ext cx="85693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670044" y="5092120"/>
            <a:ext cx="1006173" cy="30777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1400" b="1" dirty="0"/>
              <a:t>215</a:t>
            </a:r>
            <a:r>
              <a:rPr lang="ru-RU" sz="1400" b="1" dirty="0"/>
              <a:t>*0,</a:t>
            </a:r>
            <a:r>
              <a:rPr lang="en-US" sz="1400" b="1" dirty="0"/>
              <a:t>5</a:t>
            </a:r>
            <a:r>
              <a:rPr lang="ru-RU" sz="1400" b="1" dirty="0"/>
              <a:t>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TextBox 4100"/>
              <p:cNvSpPr txBox="1"/>
              <p:nvPr/>
            </p:nvSpPr>
            <p:spPr>
              <a:xfrm>
                <a:off x="341739" y="5061343"/>
                <a:ext cx="2345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Для второго колеса: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01" name="TextBox 4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39" y="5061343"/>
                <a:ext cx="2345514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90854" y="5078980"/>
                <a:ext cx="918057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/>
                      </a:rPr>
                      <m:t>𝟏𝟔</m:t>
                    </m:r>
                    <m:r>
                      <a:rPr lang="ru-RU" sz="14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1400" b="1" dirty="0"/>
                  <a:t>25,4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854" y="5078980"/>
                <a:ext cx="918057" cy="307777"/>
              </a:xfrm>
              <a:prstGeom prst="rect">
                <a:avLst/>
              </a:prstGeom>
              <a:blipFill rotWithShape="1">
                <a:blip r:embed="rId18"/>
                <a:stretch>
                  <a:fillRect t="-3922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87288" y="504820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288" y="5048202"/>
                <a:ext cx="415498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/>
          <p:cNvCxnSpPr/>
          <p:nvPr/>
        </p:nvCxnSpPr>
        <p:spPr>
          <a:xfrm>
            <a:off x="5090854" y="5417534"/>
            <a:ext cx="85693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55076" y="5447348"/>
                <a:ext cx="336952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076" y="5447348"/>
                <a:ext cx="336952" cy="30777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365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40"/>
    </mc:Choice>
    <mc:Fallback xmlns="">
      <p:transition spd="slow" advTm="42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851 0.0037 -0.00608 0.00787 -0.00868 0.01851 C -0.01111 0.05833 -0.01476 0.10208 -0.00521 0.14027 C -0.00174 0.15416 0.00625 0.17199 0.01042 0.18634 C 0.01667 0.2074 0.02188 0.23125 0.03108 0.25069 C 0.0408 0.27129 0.05208 0.29027 0.06215 0.31041 C 0.06493 0.32314 0.07344 0.328 0.08108 0.33564 C 0.08368 0.34606 0.09063 0.35162 0.09653 0.35856 C 0.10087 0.36365 0.10469 0.36944 0.10868 0.37476 C 0.11042 0.37708 0.11372 0.38171 0.11372 0.38171 C 0.11615 0.39143 0.11406 0.38842 0.1224 0.39305 C 0.12413 0.39398 0.1276 0.39537 0.1276 0.39537 " pathEditMode="relative" ptsTypes="fffffffffff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1632 0.03264 0.03143 0.07732 0.05521 0.10116 C 0.06025 0.11204 0.06737 0.11806 0.07414 0.12639 C 0.08282 0.13704 0.10469 0.16759 0.11372 0.17246 C 0.12101 0.17639 0.12934 0.18102 0.13612 0.18611 C 0.13872 0.18797 0.14046 0.19121 0.14306 0.19306 C 0.15139 0.19931 0.16129 0.20209 0.17066 0.20463 C 0.18594 0.21482 0.16754 0.20394 0.19132 0.21158 C 0.19375 0.21227 0.19584 0.21482 0.19827 0.21597 C 0.20417 0.21875 0.21112 0.22084 0.21719 0.22292 C 0.22431 0.23241 0.23351 0.2375 0.24306 0.24144 C 0.24653 0.24283 0.25348 0.24607 0.25348 0.24607 C 0.25886 0.25324 0.26441 0.25648 0.27066 0.26204 C 0.27709 0.27477 0.27049 0.26482 0.27934 0.2713 C 0.29948 0.28611 0.27969 0.27593 0.3 0.28496 C 0.30695 0.28797 0.30348 0.28658 0.31025 0.28959 C 0.31303 0.29097 0.31893 0.2919 0.31893 0.2919 " pathEditMode="relative" ptsTypes="ffffffffffffffff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1389 0.01157 0.02482 0.0243 0.03784 0.0368 C 0.04687 0.0456 0.05729 0.05301 0.06718 0.05995 C 0.07517 0.06551 0.0842 0.06875 0.09132 0.07592 C 0.10625 0.09074 0.12326 0.09722 0.14132 0.10115 C 0.15468 0.10879 0.16718 0.10902 0.1809 0.11504 C 0.19253 0.12037 0.20139 0.12615 0.21371 0.1287 C 0.22569 0.13402 0.2375 0.13981 0.25 0.14259 C 0.25625 0.14537 0.26284 0.14652 0.26892 0.14953 C 0.2743 0.15208 0.27899 0.15648 0.28437 0.15879 C 0.28993 0.16134 0.296 0.16134 0.30173 0.16319 C 0.34982 0.19606 0.40972 0.16967 0.46371 0.16782 C 0.45607 0.16435 0.45034 0.16365 0.44479 0.15648 L 0.45503 0.16782 " pathEditMode="relative" ptsTypes="ffffffffffff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5" grpId="0" animBg="1"/>
      <p:bldP spid="25" grpId="1" animBg="1"/>
      <p:bldP spid="22" grpId="0" animBg="1"/>
      <p:bldP spid="22" grpId="1" animBg="1"/>
      <p:bldP spid="9" grpId="0"/>
      <p:bldP spid="28" grpId="0"/>
      <p:bldP spid="10" grpId="0"/>
      <p:bldP spid="29" grpId="0" animBg="1"/>
      <p:bldP spid="30" grpId="0"/>
      <p:bldP spid="31" grpId="0" animBg="1"/>
      <p:bldP spid="4100" grpId="0" animBg="1"/>
      <p:bldP spid="37" grpId="0" animBg="1"/>
      <p:bldP spid="4101" grpId="0"/>
      <p:bldP spid="39" grpId="0" animBg="1"/>
      <p:bldP spid="40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1660" y="1546652"/>
                <a:ext cx="587405" cy="461665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60" y="1546652"/>
                <a:ext cx="587405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1660" y="2546142"/>
                <a:ext cx="594522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60" y="2546142"/>
                <a:ext cx="59452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14362" y="2549499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362" y="2549499"/>
                <a:ext cx="44114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76182" y="1686281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182" y="1686281"/>
                <a:ext cx="41549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144421" y="33265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сколько миллиметров радиус колеса с шиной маркировки </a:t>
            </a:r>
            <a:r>
              <a:rPr lang="ru-RU" b="1" dirty="0">
                <a:solidFill>
                  <a:srgbClr val="9933FF"/>
                </a:solidFill>
              </a:rPr>
              <a:t>185/65 R16</a:t>
            </a:r>
          </a:p>
          <a:p>
            <a:r>
              <a:rPr lang="ru-RU" b="1" dirty="0"/>
              <a:t>больше, чем радиус колеса с шиной маркировки </a:t>
            </a:r>
            <a:r>
              <a:rPr lang="ru-RU" b="1" dirty="0">
                <a:solidFill>
                  <a:srgbClr val="43A2AF"/>
                </a:solidFill>
              </a:rPr>
              <a:t>215/55 R16</a:t>
            </a:r>
            <a:r>
              <a:rPr lang="ru-RU" b="1" dirty="0"/>
              <a:t>?</a:t>
            </a:r>
            <a:r>
              <a:rPr lang="en-US" b="1" dirty="0"/>
              <a:t> 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04296" y="3719563"/>
                <a:ext cx="594522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296" y="3719563"/>
                <a:ext cx="594522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39284" y="3737357"/>
                <a:ext cx="595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84" y="3737357"/>
                <a:ext cx="59515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3367" y="3758763"/>
                <a:ext cx="587405" cy="461665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" y="3758763"/>
                <a:ext cx="587405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95736" y="3667143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667143"/>
                <a:ext cx="441146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2514141" y="3598857"/>
            <a:ext cx="320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(</a:t>
            </a:r>
            <a:endParaRPr lang="ru-RU" sz="3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742463" y="3787433"/>
            <a:ext cx="1006173" cy="30777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1400" b="1" dirty="0"/>
              <a:t>215</a:t>
            </a:r>
            <a:r>
              <a:rPr lang="ru-RU" sz="1400" b="1" dirty="0"/>
              <a:t>*0,</a:t>
            </a:r>
            <a:r>
              <a:rPr lang="en-US" sz="1400" b="1" dirty="0"/>
              <a:t>5</a:t>
            </a:r>
            <a:r>
              <a:rPr lang="ru-RU" sz="1400" b="1" dirty="0"/>
              <a:t>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73154" y="3685392"/>
                <a:ext cx="918057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/>
                      </a:rPr>
                      <m:t>𝟏𝟔</m:t>
                    </m:r>
                    <m:r>
                      <a:rPr lang="ru-RU" sz="14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1400" b="1" dirty="0"/>
                  <a:t>25,4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154" y="3685392"/>
                <a:ext cx="918057" cy="307777"/>
              </a:xfrm>
              <a:prstGeom prst="rect">
                <a:avLst/>
              </a:prstGeom>
              <a:blipFill rotWithShape="1">
                <a:blip r:embed="rId13"/>
                <a:stretch>
                  <a:fillRect t="-4000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01622" y="365461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622" y="3654614"/>
                <a:ext cx="41549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7073154" y="4023946"/>
            <a:ext cx="85693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37376" y="4053760"/>
                <a:ext cx="336952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76" y="4053760"/>
                <a:ext cx="336952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7972821" y="3604305"/>
            <a:ext cx="320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</a:rPr>
              <a:t>)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88097" y="3687993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̶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84030" y="3561317"/>
            <a:ext cx="320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(</a:t>
            </a:r>
            <a:endParaRPr lang="ru-RU" sz="3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030039" y="3552689"/>
            <a:ext cx="320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</a:rPr>
              <a:t>)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35063" y="3761923"/>
            <a:ext cx="1058688" cy="307777"/>
          </a:xfrm>
          <a:prstGeom prst="rect">
            <a:avLst/>
          </a:prstGeom>
          <a:solidFill>
            <a:srgbClr val="FF9966"/>
          </a:solidFill>
        </p:spPr>
        <p:txBody>
          <a:bodyPr wrap="none">
            <a:spAutoFit/>
          </a:bodyPr>
          <a:lstStyle/>
          <a:p>
            <a:r>
              <a:rPr lang="ru-RU" sz="1400" b="1" dirty="0"/>
              <a:t>185 *0,65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70171" y="373114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71" y="3731146"/>
                <a:ext cx="415498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96054" y="3685391"/>
                <a:ext cx="918057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/>
                      </a:rPr>
                      <m:t>𝟏𝟔</m:t>
                    </m:r>
                    <m:r>
                      <a:rPr lang="ru-RU" sz="14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1400" b="1" dirty="0"/>
                  <a:t>25,4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054" y="3685391"/>
                <a:ext cx="918057" cy="307777"/>
              </a:xfrm>
              <a:prstGeom prst="rect">
                <a:avLst/>
              </a:prstGeom>
              <a:blipFill rotWithShape="1">
                <a:blip r:embed="rId17"/>
                <a:stretch>
                  <a:fillRect t="-4000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86606" y="3995190"/>
                <a:ext cx="336952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06" y="3995190"/>
                <a:ext cx="336952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4126617" y="3980772"/>
            <a:ext cx="85693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293743" y="3737357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743" y="3737357"/>
                <a:ext cx="441146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48944" y="4581128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44" y="4581128"/>
                <a:ext cx="441146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/>
          <p:cNvSpPr/>
          <p:nvPr/>
        </p:nvSpPr>
        <p:spPr>
          <a:xfrm>
            <a:off x="3695525" y="4622570"/>
            <a:ext cx="1006173" cy="30777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1400" b="1" dirty="0"/>
              <a:t>215</a:t>
            </a:r>
            <a:r>
              <a:rPr lang="ru-RU" sz="1400" b="1" dirty="0"/>
              <a:t>*0,</a:t>
            </a:r>
            <a:r>
              <a:rPr lang="en-US" sz="1400" b="1" dirty="0"/>
              <a:t>5</a:t>
            </a:r>
            <a:r>
              <a:rPr lang="ru-RU" sz="1400" b="1" dirty="0"/>
              <a:t>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62962" y="4612517"/>
                <a:ext cx="918057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/>
                      </a:rPr>
                      <m:t>𝟏𝟔</m:t>
                    </m:r>
                    <m:r>
                      <a:rPr lang="ru-RU" sz="14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1400" b="1" dirty="0"/>
                  <a:t>25,4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962" y="4612517"/>
                <a:ext cx="918057" cy="307777"/>
              </a:xfrm>
              <a:prstGeom prst="rect">
                <a:avLst/>
              </a:prstGeom>
              <a:blipFill rotWithShape="1">
                <a:blip r:embed="rId13"/>
                <a:stretch>
                  <a:fillRect t="-4000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056528" y="4568599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528" y="4568599"/>
                <a:ext cx="415498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>
            <a:off x="4962962" y="4951071"/>
            <a:ext cx="85693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27184" y="4980885"/>
                <a:ext cx="336952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184" y="4980885"/>
                <a:ext cx="336952" cy="30777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рямоугольник 46"/>
          <p:cNvSpPr/>
          <p:nvPr/>
        </p:nvSpPr>
        <p:spPr>
          <a:xfrm>
            <a:off x="3382000" y="454999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̶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37048" y="4606645"/>
            <a:ext cx="1058688" cy="307777"/>
          </a:xfrm>
          <a:prstGeom prst="rect">
            <a:avLst/>
          </a:prstGeom>
          <a:solidFill>
            <a:srgbClr val="FF9966"/>
          </a:solidFill>
        </p:spPr>
        <p:txBody>
          <a:bodyPr wrap="none">
            <a:spAutoFit/>
          </a:bodyPr>
          <a:lstStyle/>
          <a:p>
            <a:r>
              <a:rPr lang="ru-RU" sz="1400" b="1" dirty="0"/>
              <a:t>185 *0,65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98613" y="457586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613" y="4575868"/>
                <a:ext cx="415498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428920" y="4574206"/>
                <a:ext cx="918057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/>
                      </a:rPr>
                      <m:t>𝟏𝟔</m:t>
                    </m:r>
                    <m:r>
                      <a:rPr lang="ru-RU" sz="14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1400" b="1" dirty="0"/>
                  <a:t>25,4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20" y="4574206"/>
                <a:ext cx="918057" cy="307777"/>
              </a:xfrm>
              <a:prstGeom prst="rect">
                <a:avLst/>
              </a:prstGeom>
              <a:blipFill rotWithShape="1">
                <a:blip r:embed="rId24"/>
                <a:stretch>
                  <a:fillRect t="-3922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719472" y="4906489"/>
                <a:ext cx="336952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472" y="4906489"/>
                <a:ext cx="336952" cy="30777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Прямая соединительная линия 51"/>
          <p:cNvCxnSpPr/>
          <p:nvPr/>
        </p:nvCxnSpPr>
        <p:spPr>
          <a:xfrm>
            <a:off x="2468524" y="4915082"/>
            <a:ext cx="85693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2048"/>
          <p:cNvCxnSpPr>
            <a:stCxn id="47" idx="0"/>
          </p:cNvCxnSpPr>
          <p:nvPr/>
        </p:nvCxnSpPr>
        <p:spPr>
          <a:xfrm flipH="1">
            <a:off x="2416310" y="4549998"/>
            <a:ext cx="1096495" cy="5716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4843179" y="4520882"/>
            <a:ext cx="1096495" cy="5716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871041" y="4560479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41" y="4560479"/>
                <a:ext cx="441146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/>
          <p:cNvSpPr/>
          <p:nvPr/>
        </p:nvSpPr>
        <p:spPr>
          <a:xfrm>
            <a:off x="7488124" y="4630154"/>
            <a:ext cx="1006173" cy="30777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1400" b="1" dirty="0"/>
              <a:t>215</a:t>
            </a:r>
            <a:r>
              <a:rPr lang="ru-RU" sz="1400" b="1" dirty="0"/>
              <a:t>*0,</a:t>
            </a:r>
            <a:r>
              <a:rPr lang="en-US" sz="1400" b="1" dirty="0"/>
              <a:t>5</a:t>
            </a:r>
            <a:r>
              <a:rPr lang="ru-RU" sz="1400" b="1" dirty="0"/>
              <a:t>5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222350" y="45758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̶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174305" y="4622569"/>
            <a:ext cx="1058688" cy="307777"/>
          </a:xfrm>
          <a:prstGeom prst="rect">
            <a:avLst/>
          </a:prstGeom>
          <a:solidFill>
            <a:srgbClr val="FF9966"/>
          </a:solidFill>
        </p:spPr>
        <p:txBody>
          <a:bodyPr wrap="none">
            <a:spAutoFit/>
          </a:bodyPr>
          <a:lstStyle/>
          <a:p>
            <a:r>
              <a:rPr lang="ru-RU" sz="1400" b="1" dirty="0"/>
              <a:t>185 *0,65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410554" y="4528039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554" y="4528039"/>
                <a:ext cx="441146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68452" y="5481873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52" y="5481873"/>
                <a:ext cx="44114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TextBox 2051"/>
              <p:cNvSpPr txBox="1"/>
              <p:nvPr/>
            </p:nvSpPr>
            <p:spPr>
              <a:xfrm>
                <a:off x="996529" y="5494232"/>
                <a:ext cx="2069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𝟏𝟐𝟎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𝟏𝟏𝟖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52" name="TextBox 20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29" y="5494232"/>
                <a:ext cx="2069797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058571" y="5490206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571" y="5490206"/>
                <a:ext cx="441146" cy="40011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TextBox 2052"/>
              <p:cNvSpPr txBox="1"/>
              <p:nvPr/>
            </p:nvSpPr>
            <p:spPr>
              <a:xfrm>
                <a:off x="3505409" y="5481873"/>
                <a:ext cx="380232" cy="369332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53" name="TextBox 20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409" y="5481873"/>
                <a:ext cx="380232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4" name="Прямоугольник 2053"/>
          <p:cNvSpPr/>
          <p:nvPr/>
        </p:nvSpPr>
        <p:spPr>
          <a:xfrm>
            <a:off x="3333293" y="6237312"/>
            <a:ext cx="1360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Ответ: </a:t>
            </a:r>
            <a:r>
              <a:rPr lang="en-US" sz="24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2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46" y="1473624"/>
            <a:ext cx="2984316" cy="188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32"/>
    </mc:Choice>
    <mc:Fallback xmlns="">
      <p:transition spd="slow" advTm="46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  <p:bldP spid="21" grpId="0" animBg="1"/>
      <p:bldP spid="22" grpId="0"/>
      <p:bldP spid="24" grpId="0"/>
      <p:bldP spid="26" grpId="0" animBg="1"/>
      <p:bldP spid="27" grpId="0" animBg="1"/>
      <p:bldP spid="28" grpId="0"/>
      <p:bldP spid="30" grpId="0" animBg="1"/>
      <p:bldP spid="25" grpId="0"/>
      <p:bldP spid="31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40" grpId="0"/>
      <p:bldP spid="41" grpId="0"/>
      <p:bldP spid="42" grpId="0" animBg="1"/>
      <p:bldP spid="43" grpId="0" animBg="1"/>
      <p:bldP spid="44" grpId="0"/>
      <p:bldP spid="46" grpId="0" animBg="1"/>
      <p:bldP spid="47" grpId="0"/>
      <p:bldP spid="48" grpId="0" animBg="1"/>
      <p:bldP spid="49" grpId="0"/>
      <p:bldP spid="50" grpId="0" animBg="1"/>
      <p:bldP spid="51" grpId="0" animBg="1"/>
      <p:bldP spid="57" grpId="0"/>
      <p:bldP spid="61" grpId="0" animBg="1"/>
      <p:bldP spid="62" grpId="0"/>
      <p:bldP spid="63" grpId="0" animBg="1"/>
      <p:bldP spid="64" grpId="0"/>
      <p:bldP spid="65" grpId="0"/>
      <p:bldP spid="2052" grpId="0"/>
      <p:bldP spid="67" grpId="0"/>
      <p:bldP spid="2053" grpId="0" animBg="1"/>
      <p:bldP spid="20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5" y="116632"/>
            <a:ext cx="853386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/>
              <a:t>На сколько миллиметров уменьшится диаметр колеса, если заменить колёса,</a:t>
            </a:r>
            <a:r>
              <a:rPr lang="en-US" sz="2100" b="1" dirty="0"/>
              <a:t> </a:t>
            </a:r>
            <a:r>
              <a:rPr lang="ru-RU" sz="2100" b="1" dirty="0"/>
              <a:t>установленные на заводе, колёсами с шинами маркировки </a:t>
            </a:r>
            <a:r>
              <a:rPr lang="en-US" sz="2100" b="1" dirty="0"/>
              <a:t>20</a:t>
            </a:r>
            <a:r>
              <a:rPr lang="ru-RU" sz="2100" b="1" dirty="0"/>
              <a:t>5/5</a:t>
            </a:r>
            <a:r>
              <a:rPr lang="en-US" sz="2100" b="1" dirty="0"/>
              <a:t>0 </a:t>
            </a:r>
            <a:r>
              <a:rPr lang="ru-RU" sz="2100" b="1" dirty="0"/>
              <a:t>R1</a:t>
            </a:r>
            <a:r>
              <a:rPr lang="en-US" sz="2100" b="1" dirty="0"/>
              <a:t>7</a:t>
            </a:r>
            <a:r>
              <a:rPr lang="ru-RU" sz="2100" b="1" dirty="0"/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1178461"/>
            <a:ext cx="1560042" cy="40011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000" b="1" dirty="0"/>
              <a:t>20</a:t>
            </a:r>
            <a:r>
              <a:rPr lang="ru-RU" sz="2000" b="1" dirty="0"/>
              <a:t>5/5</a:t>
            </a:r>
            <a:r>
              <a:rPr lang="en-US" sz="2000" b="1" dirty="0"/>
              <a:t>0 </a:t>
            </a:r>
            <a:r>
              <a:rPr lang="ru-RU" sz="2000" b="1" dirty="0"/>
              <a:t>R1</a:t>
            </a:r>
            <a:r>
              <a:rPr lang="en-US" sz="2000" b="1" dirty="0"/>
              <a:t>7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0727" y="1192626"/>
            <a:ext cx="1565493" cy="400110"/>
          </a:xfrm>
          <a:prstGeom prst="rect">
            <a:avLst/>
          </a:prstGeom>
          <a:solidFill>
            <a:srgbClr val="FF9966"/>
          </a:solidFill>
        </p:spPr>
        <p:txBody>
          <a:bodyPr wrap="none">
            <a:spAutoFit/>
          </a:bodyPr>
          <a:lstStyle/>
          <a:p>
            <a:r>
              <a:rPr lang="ru-RU" sz="2000" b="1" dirty="0"/>
              <a:t>195/6</a:t>
            </a:r>
            <a:r>
              <a:rPr lang="en-US" sz="2000" b="1" dirty="0"/>
              <a:t>0 </a:t>
            </a:r>
            <a:r>
              <a:rPr lang="ru-RU" sz="2000" b="1" dirty="0"/>
              <a:t>R16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3"/>
          <a:stretch/>
        </p:blipFill>
        <p:spPr bwMode="auto">
          <a:xfrm>
            <a:off x="345019" y="1592736"/>
            <a:ext cx="18353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3"/>
          <a:stretch/>
        </p:blipFill>
        <p:spPr bwMode="auto">
          <a:xfrm>
            <a:off x="5434505" y="1623462"/>
            <a:ext cx="1835355" cy="2448272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72030" y="1453455"/>
                <a:ext cx="1590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𝐻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030" y="1453455"/>
                <a:ext cx="159043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3059" y="4111148"/>
                <a:ext cx="498855" cy="36933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9966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59" y="4111148"/>
                <a:ext cx="49885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7150">
                <a:solidFill>
                  <a:srgbClr val="FF996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5167" y="4653136"/>
                <a:ext cx="1908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60</m:t>
                      </m:r>
                      <m:r>
                        <a:rPr lang="en-US" b="0" i="1" smtClean="0">
                          <a:latin typeface="Cambria Math"/>
                        </a:rPr>
                        <m:t>% от </m:t>
                      </m:r>
                      <m:r>
                        <a:rPr lang="en-US" b="0" i="1" smtClean="0">
                          <a:latin typeface="Cambria Math"/>
                        </a:rPr>
                        <m:t>195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7" y="4653136"/>
                <a:ext cx="190821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5166" y="5022468"/>
                <a:ext cx="2280610" cy="369332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</a:rPr>
                        <m:t>195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117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6" y="5022468"/>
                <a:ext cx="228061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24928" y="4134796"/>
                <a:ext cx="498855" cy="36933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928" y="4134796"/>
                <a:ext cx="49885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5715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07761" y="4540722"/>
                <a:ext cx="2052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50</m:t>
                      </m:r>
                      <m:r>
                        <a:rPr lang="en-US" b="0" i="1" smtClean="0">
                          <a:latin typeface="Cambria Math"/>
                        </a:rPr>
                        <m:t>% от </m:t>
                      </m:r>
                      <m:r>
                        <a:rPr lang="en-US" b="0" i="1" smtClean="0">
                          <a:latin typeface="Cambria Math"/>
                        </a:rPr>
                        <m:t>205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61" y="4540722"/>
                <a:ext cx="205223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07761" y="4917810"/>
                <a:ext cx="2592776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</a:rPr>
                      <m:t>205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02,5</a:t>
                </a:r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61" y="4917810"/>
                <a:ext cx="2592776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7520" y="1668898"/>
                <a:ext cx="551754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𝟏𝟏𝟕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20" y="1668898"/>
                <a:ext cx="551754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4950" y="3356992"/>
                <a:ext cx="551754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𝟏𝟏𝟕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50" y="3356992"/>
                <a:ext cx="551754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64052" y="1708793"/>
                <a:ext cx="607662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𝟏𝟎𝟐</m:t>
                      </m:r>
                      <m:r>
                        <a:rPr lang="en-US" sz="1400" b="1" i="1" smtClean="0">
                          <a:latin typeface="Cambria Math"/>
                        </a:rPr>
                        <m:t>,</m:t>
                      </m:r>
                      <m:r>
                        <a:rPr lang="en-US" sz="14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052" y="1708793"/>
                <a:ext cx="607662" cy="307777"/>
              </a:xfrm>
              <a:prstGeom prst="rect">
                <a:avLst/>
              </a:prstGeom>
              <a:blipFill rotWithShape="1">
                <a:blip r:embed="rId14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04101" y="3357854"/>
                <a:ext cx="607662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𝟏𝟎𝟐</m:t>
                      </m:r>
                      <m:r>
                        <a:rPr lang="en-US" sz="1400" b="1" i="1" smtClean="0">
                          <a:latin typeface="Cambria Math"/>
                        </a:rPr>
                        <m:t>,</m:t>
                      </m:r>
                      <m:r>
                        <a:rPr lang="en-US" sz="14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101" y="3357854"/>
                <a:ext cx="607662" cy="307777"/>
              </a:xfrm>
              <a:prstGeom prst="rect">
                <a:avLst/>
              </a:prstGeom>
              <a:blipFill rotWithShape="1">
                <a:blip r:embed="rId15"/>
                <a:stretch>
                  <a:fillRect r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5166" y="5550190"/>
                <a:ext cx="498855" cy="36933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9966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ru-RU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6" y="5550190"/>
                <a:ext cx="498855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57150">
                <a:solidFill>
                  <a:srgbClr val="FF996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61" y="1988789"/>
            <a:ext cx="2552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6035" y="5550918"/>
                <a:ext cx="2399311" cy="369332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16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a:rPr lang="en-US" b="0" i="1" smtClean="0">
                        <a:latin typeface="Cambria Math"/>
                      </a:rPr>
                      <m:t>25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406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4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35" y="5550918"/>
                <a:ext cx="2399311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333" r="-126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0014" y="2478266"/>
                <a:ext cx="725968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𝟒𝟎𝟔</m:t>
                      </m:r>
                      <m:r>
                        <a:rPr lang="en-US" sz="1400" b="1" i="1" smtClean="0">
                          <a:latin typeface="Cambria Math"/>
                        </a:rPr>
                        <m:t>,</m:t>
                      </m:r>
                      <m:r>
                        <a:rPr lang="en-US" sz="1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14" y="2478266"/>
                <a:ext cx="725968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36440" y="5550918"/>
                <a:ext cx="498855" cy="36933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440" y="5550918"/>
                <a:ext cx="49885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 w="5715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23783" y="5535880"/>
                <a:ext cx="2450607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17</m:t>
                      </m: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r>
                        <a:rPr lang="en-US" b="0" i="1" smtClean="0">
                          <a:latin typeface="Cambria Math"/>
                        </a:rPr>
                        <m:t>25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431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783" y="5535880"/>
                <a:ext cx="2450607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91343" y="2478266"/>
                <a:ext cx="725968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𝟒𝟑𝟏</m:t>
                      </m:r>
                      <m:r>
                        <a:rPr lang="en-US" sz="1400" b="1" i="1" smtClean="0">
                          <a:latin typeface="Cambria Math"/>
                        </a:rPr>
                        <m:t>,</m:t>
                      </m:r>
                      <m:r>
                        <a:rPr lang="en-US" sz="14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343" y="2478266"/>
                <a:ext cx="725968" cy="30777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447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26"/>
    </mc:Choice>
    <mc:Fallback xmlns="">
      <p:transition spd="slow" advTm="107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9" grpId="0"/>
      <p:bldP spid="10" grpId="0" animBg="1"/>
      <p:bldP spid="11" grpId="0" animBg="1"/>
      <p:bldP spid="13" grpId="0"/>
      <p:bldP spid="14" grpId="0" animBg="1"/>
      <p:bldP spid="12" grpId="0" animBg="1"/>
      <p:bldP spid="16" grpId="0" animBg="1"/>
      <p:bldP spid="15" grpId="0" animBg="1"/>
      <p:bldP spid="18" grpId="0" animBg="1"/>
      <p:bldP spid="17" grpId="0" animBg="1"/>
      <p:bldP spid="19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3"/>
          <a:stretch/>
        </p:blipFill>
        <p:spPr bwMode="auto">
          <a:xfrm>
            <a:off x="368304" y="1216916"/>
            <a:ext cx="18353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7172" y="1294382"/>
                <a:ext cx="551754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𝟏𝟏𝟕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72" y="1294382"/>
                <a:ext cx="551754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4448" y="2979251"/>
                <a:ext cx="551754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𝟏𝟏𝟕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48" y="2979251"/>
                <a:ext cx="551754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3306" y="2170489"/>
                <a:ext cx="725968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𝟒𝟎𝟔</m:t>
                      </m:r>
                      <m:r>
                        <a:rPr lang="en-US" sz="1400" b="1" i="1" smtClean="0">
                          <a:latin typeface="Cambria Math"/>
                        </a:rPr>
                        <m:t>,</m:t>
                      </m:r>
                      <m:r>
                        <a:rPr lang="en-US" sz="1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06" y="2170489"/>
                <a:ext cx="725968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3"/>
          <a:stretch/>
        </p:blipFill>
        <p:spPr bwMode="auto">
          <a:xfrm>
            <a:off x="6271714" y="1192574"/>
            <a:ext cx="1835355" cy="2448272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35736" y="1241915"/>
                <a:ext cx="607662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𝟏𝟎𝟐</m:t>
                      </m:r>
                      <m:r>
                        <a:rPr lang="en-US" sz="1400" b="1" i="1" smtClean="0">
                          <a:latin typeface="Cambria Math"/>
                        </a:rPr>
                        <m:t>,</m:t>
                      </m:r>
                      <m:r>
                        <a:rPr lang="en-US" sz="14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736" y="1241915"/>
                <a:ext cx="607662" cy="307777"/>
              </a:xfrm>
              <a:prstGeom prst="rect">
                <a:avLst/>
              </a:prstGeom>
              <a:blipFill rotWithShape="1">
                <a:blip r:embed="rId9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41310" y="2988521"/>
                <a:ext cx="607662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𝟏𝟎𝟐</m:t>
                      </m:r>
                      <m:r>
                        <a:rPr lang="en-US" sz="1400" b="1" i="1" smtClean="0">
                          <a:latin typeface="Cambria Math"/>
                        </a:rPr>
                        <m:t>,</m:t>
                      </m:r>
                      <m:r>
                        <a:rPr lang="en-US" sz="14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310" y="2988521"/>
                <a:ext cx="607662" cy="307777"/>
              </a:xfrm>
              <a:prstGeom prst="rect">
                <a:avLst/>
              </a:prstGeom>
              <a:blipFill rotWithShape="1">
                <a:blip r:embed="rId10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28552" y="2262822"/>
                <a:ext cx="725968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𝟒𝟑𝟏</m:t>
                      </m:r>
                      <m:r>
                        <a:rPr lang="en-US" sz="1400" b="1" i="1" smtClean="0">
                          <a:latin typeface="Cambria Math"/>
                        </a:rPr>
                        <m:t>,</m:t>
                      </m:r>
                      <m:r>
                        <a:rPr lang="en-US" sz="14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552" y="2262822"/>
                <a:ext cx="725968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68303" y="0"/>
            <a:ext cx="853386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/>
              <a:t>На сколько миллиметров уменьшится диаметр колеса, если заменить колёса,</a:t>
            </a:r>
            <a:r>
              <a:rPr lang="en-US" sz="2100" b="1" dirty="0"/>
              <a:t> </a:t>
            </a:r>
            <a:r>
              <a:rPr lang="ru-RU" sz="2100" b="1" dirty="0"/>
              <a:t>установленные на заводе, колёсами с шинами маркировки </a:t>
            </a:r>
            <a:r>
              <a:rPr lang="en-US" sz="2100" b="1" dirty="0"/>
              <a:t>20</a:t>
            </a:r>
            <a:r>
              <a:rPr lang="ru-RU" sz="2100" b="1" dirty="0"/>
              <a:t>5/5</a:t>
            </a:r>
            <a:r>
              <a:rPr lang="en-US" sz="2100" b="1" dirty="0"/>
              <a:t>0 </a:t>
            </a:r>
            <a:r>
              <a:rPr lang="ru-RU" sz="2100" b="1" dirty="0"/>
              <a:t>R1</a:t>
            </a:r>
            <a:r>
              <a:rPr lang="en-US" sz="2100" b="1" dirty="0"/>
              <a:t>7</a:t>
            </a:r>
            <a:r>
              <a:rPr lang="ru-RU" sz="2100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4817" y="4581128"/>
                <a:ext cx="409406" cy="369332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17" y="4581128"/>
                <a:ext cx="40940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28453" y="454385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53" y="4543850"/>
                <a:ext cx="415498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43951" y="4595418"/>
                <a:ext cx="409406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951" y="4595418"/>
                <a:ext cx="409406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21774" y="1232827"/>
                <a:ext cx="409406" cy="369332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774" y="1232827"/>
                <a:ext cx="409406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03800" y="180115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800" y="1801156"/>
                <a:ext cx="415498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03800" y="231954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800" y="2319544"/>
                <a:ext cx="415498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06276" y="27945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276" y="2794585"/>
                <a:ext cx="415498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89301" y="3075667"/>
                <a:ext cx="803425" cy="369332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640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301" y="3075667"/>
                <a:ext cx="803425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48064" y="1245047"/>
                <a:ext cx="409406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245047"/>
                <a:ext cx="409406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32566" y="182469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566" y="1824698"/>
                <a:ext cx="415498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32566" y="2328963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566" y="2328963"/>
                <a:ext cx="415498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51242" y="271413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42" y="2714135"/>
                <a:ext cx="415498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40315" y="3057847"/>
                <a:ext cx="803425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636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315" y="3057847"/>
                <a:ext cx="803425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95910" y="459541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10" y="4595418"/>
                <a:ext cx="415498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24906" y="4595418"/>
                <a:ext cx="803425" cy="369332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640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906" y="4595418"/>
                <a:ext cx="803425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24389" y="459541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389" y="4595418"/>
                <a:ext cx="415498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39887" y="4595418"/>
                <a:ext cx="803425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636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887" y="4595418"/>
                <a:ext cx="803425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2566" y="4614565"/>
                <a:ext cx="784189" cy="369332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566" y="4614565"/>
                <a:ext cx="784189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3292726" y="5589240"/>
            <a:ext cx="1426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Ответ: </a:t>
            </a:r>
            <a:r>
              <a:rPr lang="en-US" sz="20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3,6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69"/>
    </mc:Choice>
    <mc:Fallback xmlns="">
      <p:transition spd="slow" advTm="34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-0.00509 C -0.025 0.00509 -0.02396 0.00764 -0.01719 0.0132 C -0.01424 0.01852 -0.01198 0.02477 -0.00851 0.0294 C 0.0059 0.04861 -0.01302 0.01736 0.00173 0.04097 C 0.00833 0.05139 0.0125 0.05695 0.02239 0.06158 C 0.03854 0.0831 0.06857 0.08264 0.08975 0.08449 C 0.12552 0.09144 0.1059 0.08843 0.1776 0.08449 C 0.1835 0.08426 0.19496 0.07755 0.19496 0.07778 C 0.19583 0.07523 0.19687 0.07269 0.19826 0.07083 C 0.19965 0.06898 0.20208 0.06829 0.20347 0.0662 C 0.20607 0.06204 0.20694 0.0537 0.21041 0.05 C 0.21614 0.04375 0.21562 0.05116 0.21562 0.04537 " pathEditMode="relative" rAng="0" ptsTypes="fffffffffff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0.0037 C -0.02344 0.025 -0.00035 0.02454 0.01163 0.02731 C 0.0276 0.03055 0.04531 0.03356 0.06076 0.04028 C 0.07222 0.04537 0.08194 0.05139 0.09392 0.05324 C 0.1026 0.05463 0.11146 0.05509 0.12014 0.05579 C 0.15 0.07176 0.18038 0.05162 0.20903 0.04028 C 0.21232 0.03704 0.21753 0.03588 0.21892 0.02986 C 0.22239 0.01319 0.21771 0.03055 0.22535 0.01412 C 0.2276 0.00833 0.22951 0.00162 0.23212 -0.00417 C 0.2316 -0.00671 0.23194 -0.01042 0.23038 -0.01204 C 0.22552 -0.01736 0.21632 -0.01713 0.22222 -0.01713 " pathEditMode="relative" rAng="0" ptsTypes="ffffffffff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-0.06388 C -0.04791 -0.03541 -0.05381 -0.06388 -0.04461 -0.0449 C -0.0427 -0.04143 -0.0427 -0.03564 -0.04097 -0.03217 C -0.02656 -0.00717 0.00834 0.00602 0.02726 0.01227 C 0.03768 0.01551 0.04601 0.02061 0.05695 0.02176 C 0.06858 0.02338 0.08039 0.02362 0.09202 0.025 C 0.10834 0.02686 0.10712 0.02686 0.1198 0.03149 C 0.1408 0.0294 0.15539 0.02593 0.17518 0.02176 C 0.18143 0.01412 0.19514 0.00255 0.19514 0.00301 C 0.20625 -0.02546 0.20087 -0.01342 0.20643 -0.0449 C 0.20886 -0.05833 0.21389 -0.06805 0.21389 -0.08287 " pathEditMode="relative" rAng="0" ptsTypes="ffffffffff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C -0.00313 0.01643 0.00104 0.00301 -0.00868 0.0162 C -0.01007 0.01805 -0.01024 0.02176 -0.01198 0.02315 C -0.01458 0.025 -0.01771 0.02454 -0.02066 0.02523 C -0.02726 0.03819 -0.04045 0.04768 -0.05174 0.05069 C -0.06389 0.06157 -0.07517 0.06643 -0.08958 0.06898 C -0.10712 0.07685 -0.11858 0.07893 -0.13785 0.08055 C -0.14653 0.08449 -0.14653 0.0875 -0.15347 0.08287 C -0.15538 0.08171 -0.15677 0.0794 -0.15868 0.07824 C -0.17049 0.07106 -0.16892 0.07917 -0.16892 0.06667 " pathEditMode="relative" rAng="0" ptsTypes="fffffffffA"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2245 C -0.0073 0.00463 -0.02032 -0.003 -0.0323 0.00463 C -0.06164 0.00093 -0.08889 0.00232 -0.11806 0.00903 C -0.13542 0.02362 -0.1474 0.0051 -0.16094 -0.01782 C -0.16285 -0.02152 -0.17535 -0.0287 -0.179 -0.03078 C -0.18282 -0.01064 -0.1823 -0.01967 -0.1823 -0.00439 " pathEditMode="relative" rAng="0" ptsTypes="fffffA"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5254 C -0.00226 -0.04977 -0.00417 -0.04676 -0.0059 -0.04213 C -0.00816 -0.03472 -0.01024 -0.02407 -0.01285 -0.01782 C -0.02135 0.00371 -0.03333 0.01181 -0.04392 0.01921 C -0.07153 0.0838 -0.11094 0.06412 -0.14097 0.06713 C -0.15243 0.06111 -0.15538 0.06273 -0.1618 0.03102 C -0.16597 -0.01204 -0.16337 0.00579 -0.16858 -0.02384 C -0.1691 -0.0331 -0.16979 -0.05254 -0.16979 -0.05231 " pathEditMode="relative" rAng="0" ptsTypes="fffffffA">
                                      <p:cBhvr>
                                        <p:cTn id="1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3"/>
          <a:stretch/>
        </p:blipFill>
        <p:spPr bwMode="auto">
          <a:xfrm>
            <a:off x="370247" y="404691"/>
            <a:ext cx="2274604" cy="303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4228" y="624333"/>
                <a:ext cx="999697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𝟎</m:t>
                      </m:r>
                      <m:r>
                        <a:rPr lang="en-US" sz="1400" b="1" i="1" smtClean="0">
                          <a:latin typeface="Cambria Math"/>
                        </a:rPr>
                        <m:t>,</m:t>
                      </m:r>
                      <m:r>
                        <a:rPr lang="en-US" sz="1400" b="1" i="1" smtClean="0">
                          <a:latin typeface="Cambria Math"/>
                        </a:rPr>
                        <m:t>𝟔</m:t>
                      </m:r>
                      <m:r>
                        <a:rPr lang="en-US" sz="1400" b="1" i="1" smtClean="0">
                          <a:latin typeface="Cambria Math"/>
                        </a:rPr>
                        <m:t>∗</m:t>
                      </m:r>
                      <m:r>
                        <a:rPr lang="en-US" sz="1400" b="1" i="1" smtClean="0">
                          <a:latin typeface="Cambria Math"/>
                        </a:rPr>
                        <m:t>𝟏𝟗𝟓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28" y="624333"/>
                <a:ext cx="999697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2298" y="1614018"/>
                <a:ext cx="999697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𝟏𝟔</m:t>
                      </m:r>
                      <m:r>
                        <a:rPr lang="en-US" sz="1400" b="1" i="1" smtClean="0">
                          <a:latin typeface="Cambria Math"/>
                        </a:rPr>
                        <m:t>∗</m:t>
                      </m:r>
                      <m:r>
                        <a:rPr lang="en-US" sz="1400" b="1" i="1" smtClean="0">
                          <a:latin typeface="Cambria Math"/>
                        </a:rPr>
                        <m:t>𝟐𝟓</m:t>
                      </m:r>
                      <m:r>
                        <a:rPr lang="en-US" sz="1400" b="1" i="1" smtClean="0">
                          <a:latin typeface="Cambria Math"/>
                        </a:rPr>
                        <m:t>,</m:t>
                      </m:r>
                      <m:r>
                        <a:rPr lang="en-US" sz="1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98" y="1614018"/>
                <a:ext cx="99969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3"/>
          <a:stretch/>
        </p:blipFill>
        <p:spPr bwMode="auto">
          <a:xfrm>
            <a:off x="5434505" y="492744"/>
            <a:ext cx="2263202" cy="3018998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702847" y="764704"/>
            <a:ext cx="99460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0,5*205</a:t>
            </a:r>
            <a:endParaRPr lang="ru-RU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10165" y="1611770"/>
                <a:ext cx="999697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𝟏𝟕</m:t>
                      </m:r>
                      <m:r>
                        <a:rPr lang="en-US" sz="1400" b="1" i="1" smtClean="0">
                          <a:latin typeface="Cambria Math"/>
                        </a:rPr>
                        <m:t>∗</m:t>
                      </m:r>
                      <m:r>
                        <a:rPr lang="en-US" sz="1400" b="1" i="1" smtClean="0">
                          <a:latin typeface="Cambria Math"/>
                        </a:rPr>
                        <m:t>𝟐𝟓</m:t>
                      </m:r>
                      <m:r>
                        <a:rPr lang="en-US" sz="1400" b="1" i="1" smtClean="0">
                          <a:latin typeface="Cambria Math"/>
                        </a:rPr>
                        <m:t>,</m:t>
                      </m:r>
                      <m:r>
                        <a:rPr lang="en-US" sz="1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165" y="1611770"/>
                <a:ext cx="999697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6" y="3634920"/>
            <a:ext cx="1631286" cy="377387"/>
          </a:xfrm>
          <a:prstGeom prst="rect">
            <a:avLst/>
          </a:prstGeom>
          <a:noFill/>
          <a:ln w="57150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6" y="4131157"/>
            <a:ext cx="2941127" cy="367641"/>
          </a:xfrm>
          <a:prstGeom prst="rect">
            <a:avLst/>
          </a:prstGeom>
          <a:noFill/>
          <a:ln w="57150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80" y="3634919"/>
            <a:ext cx="1581539" cy="411633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5"/>
          <a:stretch/>
        </p:blipFill>
        <p:spPr bwMode="auto">
          <a:xfrm>
            <a:off x="5242526" y="4131157"/>
            <a:ext cx="2848272" cy="378498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09649" y="2682155"/>
            <a:ext cx="99460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0,5*205</a:t>
            </a:r>
            <a:endParaRPr lang="ru-RU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7902" y="2672100"/>
                <a:ext cx="999697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𝟎</m:t>
                      </m:r>
                      <m:r>
                        <a:rPr lang="en-US" sz="1400" b="1" i="1" smtClean="0">
                          <a:latin typeface="Cambria Math"/>
                        </a:rPr>
                        <m:t>,</m:t>
                      </m:r>
                      <m:r>
                        <a:rPr lang="en-US" sz="1400" b="1" i="1" smtClean="0">
                          <a:latin typeface="Cambria Math"/>
                        </a:rPr>
                        <m:t>𝟔</m:t>
                      </m:r>
                      <m:r>
                        <a:rPr lang="en-US" sz="1400" b="1" i="1" smtClean="0">
                          <a:latin typeface="Cambria Math"/>
                        </a:rPr>
                        <m:t>∗</m:t>
                      </m:r>
                      <m:r>
                        <a:rPr lang="en-US" sz="1400" b="1" i="1" smtClean="0">
                          <a:latin typeface="Cambria Math"/>
                        </a:rPr>
                        <m:t>𝟏𝟗𝟓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02" y="2672100"/>
                <a:ext cx="999697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9405" y="4740463"/>
                <a:ext cx="409406" cy="369332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05" y="4740463"/>
                <a:ext cx="40940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7902" y="476811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02" y="4768115"/>
                <a:ext cx="41549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82146" y="4742331"/>
                <a:ext cx="409406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46" y="4742331"/>
                <a:ext cx="409406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02311" y="4740463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11" y="4740463"/>
                <a:ext cx="415498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3" t="16093"/>
          <a:stretch/>
        </p:blipFill>
        <p:spPr bwMode="auto">
          <a:xfrm>
            <a:off x="1817809" y="4776044"/>
            <a:ext cx="2702058" cy="353473"/>
          </a:xfrm>
          <a:prstGeom prst="rect">
            <a:avLst/>
          </a:prstGeom>
          <a:noFill/>
          <a:ln w="57150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19867" y="476368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867" y="4763684"/>
                <a:ext cx="415498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4727616" y="4585122"/>
            <a:ext cx="320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(</a:t>
            </a:r>
            <a:endParaRPr lang="ru-RU" sz="3200" dirty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12165"/>
          <a:stretch/>
        </p:blipFill>
        <p:spPr bwMode="auto">
          <a:xfrm>
            <a:off x="5048538" y="4758050"/>
            <a:ext cx="2431589" cy="417778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459152" y="4598189"/>
            <a:ext cx="320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</a:rPr>
              <a:t>)</a:t>
            </a:r>
            <a:endParaRPr lang="ru-RU" sz="36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67386" y="4742331"/>
                <a:ext cx="3087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386" y="4742331"/>
                <a:ext cx="308795" cy="369332"/>
              </a:xfrm>
              <a:prstGeom prst="rect">
                <a:avLst/>
              </a:prstGeom>
              <a:blipFill rotWithShape="1">
                <a:blip r:embed="rId18"/>
                <a:stretch>
                  <a:fillRect r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1827" y="552624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27" y="5526244"/>
                <a:ext cx="415498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1796029" y="5109795"/>
            <a:ext cx="777620" cy="0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048538" y="5109795"/>
            <a:ext cx="385967" cy="136587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640853" y="5064616"/>
            <a:ext cx="444909" cy="222424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17325" y="5366449"/>
                <a:ext cx="94448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𝟑𝟗𝟎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25" y="5366449"/>
                <a:ext cx="944489" cy="6127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41335" y="549651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335" y="5496514"/>
                <a:ext cx="415498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70933" y="5463631"/>
                <a:ext cx="1233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∗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933" y="5463631"/>
                <a:ext cx="1233030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973400" y="544786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400" y="5447865"/>
                <a:ext cx="415498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28638" y="5156912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638" y="5156912"/>
                <a:ext cx="370614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34256" y="5463631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𝟐𝟎𝟓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256" y="5463631"/>
                <a:ext cx="655949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682456" y="544786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456" y="5447865"/>
                <a:ext cx="415498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03352" y="5463630"/>
                <a:ext cx="1233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∗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352" y="5463630"/>
                <a:ext cx="1233030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093849" y="552624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849" y="5526244"/>
                <a:ext cx="415498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единительная линия 50"/>
          <p:cNvCxnSpPr/>
          <p:nvPr/>
        </p:nvCxnSpPr>
        <p:spPr>
          <a:xfrm>
            <a:off x="758940" y="6095068"/>
            <a:ext cx="777620" cy="0"/>
          </a:xfrm>
          <a:prstGeom prst="line">
            <a:avLst/>
          </a:prstGeom>
          <a:ln w="57150" cmpd="dbl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3234256" y="5817197"/>
            <a:ext cx="655949" cy="1289"/>
          </a:xfrm>
          <a:prstGeom prst="line">
            <a:avLst/>
          </a:prstGeom>
          <a:ln w="57150" cmpd="dbl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1131164" y="5341542"/>
            <a:ext cx="122155" cy="30994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1192241" y="5699320"/>
            <a:ext cx="122155" cy="30994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460201" y="5526244"/>
                <a:ext cx="1537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𝟐𝟑𝟒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𝟐𝟎𝟓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201" y="5526244"/>
                <a:ext cx="1537600" cy="369332"/>
              </a:xfrm>
              <a:prstGeom prst="rect">
                <a:avLst/>
              </a:prstGeom>
              <a:blipFill rotWithShape="1">
                <a:blip r:embed="rId2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841328" y="552624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328" y="5526244"/>
                <a:ext cx="415498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единительная линия 58"/>
          <p:cNvCxnSpPr/>
          <p:nvPr/>
        </p:nvCxnSpPr>
        <p:spPr>
          <a:xfrm flipV="1">
            <a:off x="2106784" y="5818486"/>
            <a:ext cx="910409" cy="28953"/>
          </a:xfrm>
          <a:prstGeom prst="line">
            <a:avLst/>
          </a:prstGeom>
          <a:ln w="38100" cmpd="dbl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4004541" y="5817197"/>
            <a:ext cx="1030651" cy="7955"/>
          </a:xfrm>
          <a:prstGeom prst="line">
            <a:avLst/>
          </a:prstGeom>
          <a:ln w="38100" cmpd="dbl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071858" y="5496514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(−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858" y="5496514"/>
                <a:ext cx="1107996" cy="369332"/>
              </a:xfrm>
              <a:prstGeom prst="rect">
                <a:avLst/>
              </a:prstGeom>
              <a:blipFill rotWithShape="1">
                <a:blip r:embed="rId3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074144" y="5532047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144" y="5532047"/>
                <a:ext cx="415498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70247" y="630932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47" y="6309320"/>
                <a:ext cx="415498" cy="369332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1" name="TextBox 5120"/>
              <p:cNvSpPr txBox="1"/>
              <p:nvPr/>
            </p:nvSpPr>
            <p:spPr>
              <a:xfrm>
                <a:off x="722082" y="6309320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𝟐𝟗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21" name="TextBox 5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6309320"/>
                <a:ext cx="1957587" cy="369332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349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56"/>
    </mc:Choice>
    <mc:Fallback xmlns="">
      <p:transition spd="slow" advTm="213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4" grpId="0" animBg="1"/>
      <p:bldP spid="15" grpId="0" animBg="1"/>
      <p:bldP spid="17" grpId="0" animBg="1"/>
      <p:bldP spid="18" grpId="0"/>
      <p:bldP spid="19" grpId="0" animBg="1"/>
      <p:bldP spid="20" grpId="0"/>
      <p:bldP spid="23" grpId="0"/>
      <p:bldP spid="24" grpId="0"/>
      <p:bldP spid="27" grpId="0"/>
      <p:bldP spid="28" grpId="0"/>
      <p:bldP spid="29" grpId="0"/>
      <p:bldP spid="38" grpId="0"/>
      <p:bldP spid="39" grpId="0"/>
      <p:bldP spid="44" grpId="0"/>
      <p:bldP spid="45" grpId="0"/>
      <p:bldP spid="40" grpId="0"/>
      <p:bldP spid="41" grpId="0"/>
      <p:bldP spid="48" grpId="0"/>
      <p:bldP spid="49" grpId="0"/>
      <p:bldP spid="50" grpId="0"/>
      <p:bldP spid="47" grpId="0"/>
      <p:bldP spid="58" grpId="0"/>
      <p:bldP spid="57" grpId="0"/>
      <p:bldP spid="69" grpId="0"/>
      <p:bldP spid="70" grpId="0"/>
      <p:bldP spid="51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16632"/>
            <a:ext cx="8533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/>
              <a:t>На сколько процентов увеличится пробег автомобиля при одном обороте колеса, если заменить колёса, установленные на заводе, колесами с шинами маркировки </a:t>
            </a:r>
            <a:r>
              <a:rPr lang="en-US" sz="2100" b="1" dirty="0"/>
              <a:t>2</a:t>
            </a:r>
            <a:r>
              <a:rPr lang="ru-RU" sz="2100" b="1" dirty="0"/>
              <a:t>15/45</a:t>
            </a:r>
            <a:r>
              <a:rPr lang="en-US" sz="2100" b="1" dirty="0"/>
              <a:t> </a:t>
            </a:r>
            <a:r>
              <a:rPr lang="ru-RU" sz="2100" b="1" dirty="0"/>
              <a:t>R18?</a:t>
            </a:r>
          </a:p>
          <a:p>
            <a:r>
              <a:rPr lang="ru-RU" sz="2100" b="1" dirty="0"/>
              <a:t>Результат округлите до десятых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1946292"/>
                <a:ext cx="18069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/>
                        </a:rPr>
                        <m:t>Один оборот: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46292"/>
                <a:ext cx="180690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70619"/>
            <a:ext cx="4162196" cy="11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3"/>
          <a:stretch/>
        </p:blipFill>
        <p:spPr bwMode="auto">
          <a:xfrm>
            <a:off x="318524" y="2982222"/>
            <a:ext cx="18353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7392" y="3059688"/>
                <a:ext cx="551754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𝟏𝟏𝟕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92" y="3059688"/>
                <a:ext cx="55175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4668" y="4744557"/>
                <a:ext cx="551754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𝟏𝟏𝟕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68" y="4744557"/>
                <a:ext cx="551754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3526" y="3935795"/>
                <a:ext cx="725968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𝟒𝟎𝟔</m:t>
                      </m:r>
                      <m:r>
                        <a:rPr lang="en-US" sz="1400" b="1" i="1" smtClean="0">
                          <a:latin typeface="Cambria Math"/>
                        </a:rPr>
                        <m:t>,</m:t>
                      </m:r>
                      <m:r>
                        <a:rPr lang="en-US" sz="1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26" y="3935795"/>
                <a:ext cx="725968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71994" y="2998133"/>
                <a:ext cx="409406" cy="369332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994" y="2998133"/>
                <a:ext cx="40940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39521" y="4840973"/>
                <a:ext cx="803425" cy="369332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640,4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521" y="4840973"/>
                <a:ext cx="803425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3"/>
          <a:stretch/>
        </p:blipFill>
        <p:spPr bwMode="auto">
          <a:xfrm>
            <a:off x="7094041" y="2762033"/>
            <a:ext cx="1835355" cy="2448272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2971800"/>
                <a:ext cx="24506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=18∗25,4=457,2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2450607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14800" y="3340821"/>
                <a:ext cx="1908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=45% от 215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340821"/>
                <a:ext cx="1908215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14800" y="3801503"/>
                <a:ext cx="2613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=0,45∗215=96,75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801503"/>
                <a:ext cx="2613536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08293" y="3611941"/>
                <a:ext cx="663963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457,2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293" y="3611941"/>
                <a:ext cx="663963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47755" y="2875022"/>
                <a:ext cx="663963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96,75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755" y="2875022"/>
                <a:ext cx="663963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47754" y="4541373"/>
                <a:ext cx="663963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96,75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754" y="4541373"/>
                <a:ext cx="663963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75855" y="4206358"/>
                <a:ext cx="2451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=96,75∗2+457,2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855" y="4206358"/>
                <a:ext cx="2451633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22361" y="4713779"/>
                <a:ext cx="1271823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=650,7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361" y="4713779"/>
                <a:ext cx="1271823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0508" y="5798445"/>
                <a:ext cx="390363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08" y="5798445"/>
                <a:ext cx="390363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9474" y="5795179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74" y="5795179"/>
                <a:ext cx="415498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39146" y="5798445"/>
                <a:ext cx="390363" cy="369332"/>
              </a:xfrm>
              <a:prstGeom prst="rect">
                <a:avLst/>
              </a:prstGeom>
              <a:solidFill>
                <a:srgbClr val="FF9966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146" y="5798445"/>
                <a:ext cx="390363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27502" y="579844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02" y="5798445"/>
                <a:ext cx="415498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940417" y="5810848"/>
                <a:ext cx="1207510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650,7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417" y="5810848"/>
                <a:ext cx="1207510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76697" y="581084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97" y="5810848"/>
                <a:ext cx="415498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30317" y="5795179"/>
                <a:ext cx="1156214" cy="369332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640,4 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317" y="5795179"/>
                <a:ext cx="1156214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31978" y="5795179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78" y="5795179"/>
                <a:ext cx="415498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49342" y="5795179"/>
                <a:ext cx="952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342" y="5795179"/>
                <a:ext cx="952505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>
            <a:off x="7196510" y="2250793"/>
            <a:ext cx="142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</a:t>
            </a:r>
            <a:r>
              <a:rPr lang="ru-RU" b="1" dirty="0"/>
              <a:t>15/45</a:t>
            </a:r>
            <a:r>
              <a:rPr lang="en-US" b="1" dirty="0"/>
              <a:t> </a:t>
            </a:r>
            <a:r>
              <a:rPr lang="ru-RU" b="1" dirty="0"/>
              <a:t>R18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02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79"/>
    </mc:Choice>
    <mc:Fallback xmlns="">
      <p:transition spd="slow" advTm="138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-0.00509 C -0.025 0.00509 -0.02396 0.00764 -0.01719 0.0132 C -0.01424 0.01852 -0.01198 0.02477 -0.00851 0.0294 C 0.0059 0.04861 -0.01302 0.01736 0.00173 0.04097 C 0.00833 0.05139 0.0125 0.05695 0.02239 0.06158 C 0.03854 0.0831 0.06857 0.08264 0.08975 0.08449 C 0.12552 0.09144 0.1059 0.08843 0.1776 0.08449 C 0.1835 0.08426 0.19496 0.07755 0.19496 0.07778 C 0.19583 0.07523 0.19687 0.07269 0.19826 0.07083 C 0.19965 0.06898 0.20208 0.06829 0.20347 0.0662 C 0.20607 0.06204 0.20694 0.0537 0.21041 0.05 C 0.21614 0.04375 0.21562 0.05116 0.21562 0.04537 " pathEditMode="relative" rAng="0" ptsTypes="fffffffffff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0.0037 C -0.02344 0.025 -0.00035 0.02454 0.01163 0.02731 C 0.0276 0.03055 0.04531 0.03356 0.06076 0.04028 C 0.07222 0.04537 0.08194 0.05139 0.09392 0.05324 C 0.1026 0.05463 0.11146 0.05509 0.12014 0.05579 C 0.15 0.07176 0.18038 0.05162 0.20903 0.04028 C 0.21232 0.03704 0.21753 0.03588 0.21892 0.02986 C 0.22239 0.01319 0.21771 0.03055 0.22535 0.01412 C 0.2276 0.00833 0.22951 0.00162 0.23212 -0.00417 C 0.2316 -0.00671 0.23194 -0.01042 0.23038 -0.01204 C 0.22552 -0.01736 0.21632 -0.01713 0.22222 -0.01713 " pathEditMode="relative" rAng="0" ptsTypes="ffffffffff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-0.06388 C -0.04791 -0.03541 -0.05381 -0.06388 -0.04461 -0.0449 C -0.0427 -0.04143 -0.0427 -0.03564 -0.04097 -0.03217 C -0.02656 -0.00717 0.00834 0.00602 0.02726 0.01227 C 0.03768 0.01551 0.04601 0.02061 0.05695 0.02176 C 0.06858 0.02338 0.08039 0.02362 0.09202 0.025 C 0.10834 0.02686 0.10712 0.02686 0.1198 0.03149 C 0.1408 0.0294 0.15539 0.02593 0.17518 0.02176 C 0.18143 0.01412 0.19514 0.00255 0.19514 0.00301 C 0.20625 -0.02546 0.20087 -0.01342 0.20643 -0.0449 C 0.20886 -0.05833 0.21389 -0.06805 0.21389 -0.08287 " pathEditMode="relative" rAng="0" ptsTypes="ffffffffff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4" grpId="0"/>
      <p:bldP spid="12" grpId="0"/>
      <p:bldP spid="13" grpId="0"/>
      <p:bldP spid="14" grpId="0" animBg="1"/>
      <p:bldP spid="15" grpId="0" animBg="1"/>
      <p:bldP spid="17" grpId="0" animBg="1"/>
      <p:bldP spid="16" grpId="0"/>
      <p:bldP spid="18" grpId="0" animBg="1"/>
      <p:bldP spid="19" grpId="0" animBg="1"/>
      <p:bldP spid="20" grpId="0"/>
      <p:bldP spid="22" grpId="0" animBg="1"/>
      <p:bldP spid="21" grpId="0"/>
      <p:bldP spid="23" grpId="0" animBg="1"/>
      <p:bldP spid="25" grpId="0"/>
      <p:bldP spid="26" grpId="0" animBg="1"/>
      <p:bldP spid="27" grpId="0"/>
      <p:bldP spid="24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6837" y="3177107"/>
                <a:ext cx="944618" cy="369332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640,4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37" y="3177107"/>
                <a:ext cx="94461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95535" y="116632"/>
            <a:ext cx="8533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/>
              <a:t>На сколько процентов увеличится пробег автомобиля при одном обороте колеса, если заменить колёса, установленные на заводе, колесами с шинами маркировки </a:t>
            </a:r>
            <a:r>
              <a:rPr lang="en-US" sz="2100" b="1" dirty="0"/>
              <a:t>2</a:t>
            </a:r>
            <a:r>
              <a:rPr lang="ru-RU" sz="2100" b="1" dirty="0"/>
              <a:t>15/45</a:t>
            </a:r>
            <a:r>
              <a:rPr lang="en-US" sz="2100" b="1" dirty="0"/>
              <a:t> </a:t>
            </a:r>
            <a:r>
              <a:rPr lang="ru-RU" sz="2100" b="1" dirty="0"/>
              <a:t>R18?</a:t>
            </a:r>
          </a:p>
          <a:p>
            <a:r>
              <a:rPr lang="ru-RU" sz="2100" b="1" dirty="0"/>
              <a:t>Результат округлите до десятых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2431" y="1704074"/>
                <a:ext cx="390363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31" y="1704074"/>
                <a:ext cx="39036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1397" y="170080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7" y="1700808"/>
                <a:ext cx="41549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31069" y="1704074"/>
                <a:ext cx="390363" cy="369332"/>
              </a:xfrm>
              <a:prstGeom prst="rect">
                <a:avLst/>
              </a:prstGeom>
              <a:solidFill>
                <a:srgbClr val="FF9966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69" y="1704074"/>
                <a:ext cx="39036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9425" y="1704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425" y="1704074"/>
                <a:ext cx="41549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75580" y="1700808"/>
                <a:ext cx="952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580" y="1700808"/>
                <a:ext cx="95250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03848" y="1700808"/>
                <a:ext cx="4370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Длина окружности колеса увеличилась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700808"/>
                <a:ext cx="437010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520" y="2073406"/>
                <a:ext cx="834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При одном обороте колеса автомобиль теперь проезжает на 10,3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 мм больше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73406"/>
                <a:ext cx="834876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5" y="2466386"/>
                <a:ext cx="64524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Сколько процентов составляет эта величина по сравнению</m:t>
                      </m:r>
                    </m:oMath>
                  </m:oMathPara>
                </a14:m>
                <a:endParaRPr lang="ru-RU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 с  длиной окружности колеса, устанавливаемого на заводе</m:t>
                    </m:r>
                  </m:oMath>
                </a14:m>
                <a:r>
                  <a:rPr lang="ru-RU" dirty="0"/>
                  <a:t>?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2466386"/>
                <a:ext cx="6452407" cy="646331"/>
              </a:xfrm>
              <a:prstGeom prst="rect">
                <a:avLst/>
              </a:prstGeom>
              <a:blipFill rotWithShape="1">
                <a:blip r:embed="rId13"/>
                <a:stretch>
                  <a:fillRect r="-378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28878" y="3171074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− 100%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78" y="3171074"/>
                <a:ext cx="10567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8523" y="3717032"/>
                <a:ext cx="952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23" y="3717032"/>
                <a:ext cx="952505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70706" y="3717032"/>
                <a:ext cx="795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706" y="3717032"/>
                <a:ext cx="795411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51920" y="3361773"/>
                <a:ext cx="1630703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640,4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10,3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61773"/>
                <a:ext cx="1630703" cy="64203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7967" y="4509120"/>
                <a:ext cx="1651991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10,3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640,4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67" y="4509120"/>
                <a:ext cx="1651991" cy="64203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87109" y="4519529"/>
                <a:ext cx="1040670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1030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640,4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109" y="4519529"/>
                <a:ext cx="1040670" cy="64203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13989" y="4655880"/>
                <a:ext cx="1183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1,608…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989" y="4655880"/>
                <a:ext cx="1183144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412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3292726" y="5589240"/>
            <a:ext cx="1426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Ответ: </a:t>
            </a:r>
            <a:r>
              <a:rPr lang="en-US" sz="20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1,6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4546560" y="3350742"/>
            <a:ext cx="122155" cy="30994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474978" y="3717032"/>
            <a:ext cx="122155" cy="30994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48392" y="4641050"/>
                <a:ext cx="16346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/>
                        </a:rPr>
                        <m:t>1,60…≈</m:t>
                      </m:r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1,6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392" y="4641050"/>
                <a:ext cx="1634678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036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87"/>
    </mc:Choice>
    <mc:Fallback xmlns="">
      <p:transition spd="slow" advTm="122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017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4"/>
    </mc:Choice>
    <mc:Fallback xmlns="">
      <p:transition spd="slow" advTm="49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Маркировка шин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Задачи  с практическим содержанием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70740" y="304328"/>
                <a:ext cx="357610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0" i="1" dirty="0">
                    <a:latin typeface="Cambria Math"/>
                  </a:rPr>
                  <a:t>Пичугина Светлана Николаевна,</a:t>
                </a:r>
              </a:p>
              <a:p>
                <a:r>
                  <a:rPr lang="ru-RU" i="1" dirty="0">
                    <a:latin typeface="Cambria Math"/>
                  </a:rPr>
                  <a:t>учитель математики</a:t>
                </a:r>
                <a:endParaRPr lang="ru-RU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0">
                          <a:latin typeface="Cambria Math"/>
                        </a:rPr>
                        <m:t>МБНОУ</m:t>
                      </m:r>
                      <m:r>
                        <a:rPr lang="ru-RU" i="1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ru-RU" i="1">
                          <a:latin typeface="Cambria Math"/>
                        </a:rPr>
                        <m:t>Гимназия №59</m:t>
                      </m:r>
                    </m:oMath>
                  </m:oMathPara>
                </a14:m>
                <a:endParaRPr lang="ru-RU" i="1" dirty="0">
                  <a:latin typeface="Cambria Math"/>
                </a:endParaRPr>
              </a:p>
              <a:p>
                <a:r>
                  <a:rPr lang="ru-RU" i="1" dirty="0">
                    <a:latin typeface="Cambria Math"/>
                  </a:rPr>
                  <a:t>г.Новокузнецк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740" y="304328"/>
                <a:ext cx="3576107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536" t="-3046" r="-1024" b="-65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1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2"/>
    </mc:Choice>
    <mc:Fallback xmlns="">
      <p:transition spd="slow" advTm="98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98" y="155323"/>
            <a:ext cx="5961865" cy="2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"/>
          <a:stretch/>
        </p:blipFill>
        <p:spPr bwMode="auto">
          <a:xfrm>
            <a:off x="1259631" y="396380"/>
            <a:ext cx="6739951" cy="225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612189"/>
            <a:ext cx="6739951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7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105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5852549"/>
            <a:ext cx="6739951" cy="92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81"/>
    </mc:Choice>
    <mc:Fallback xmlns="">
      <p:transition spd="slow" advTm="5048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464496" cy="5134704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 Автомобильное колесо, как правило, представляет из себя металлический диск с установленной на него резиновой шиной. Диаметр диска совпадает с диаметром внутреннего отверстия в шине. 	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0" r="25707"/>
          <a:stretch/>
        </p:blipFill>
        <p:spPr bwMode="auto">
          <a:xfrm>
            <a:off x="5076056" y="1916832"/>
            <a:ext cx="3672408" cy="375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3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27"/>
    </mc:Choice>
    <mc:Fallback xmlns="">
      <p:transition spd="slow" advTm="1482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936104"/>
          </a:xfrm>
        </p:spPr>
        <p:txBody>
          <a:bodyPr>
            <a:noAutofit/>
          </a:bodyPr>
          <a:lstStyle/>
          <a:p>
            <a:r>
              <a:rPr lang="ru-RU" sz="2400" dirty="0"/>
              <a:t>Для маркировки автомобильных шин применяется единая система обозначений.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3356992"/>
            <a:ext cx="8623176" cy="324036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195 </a:t>
            </a:r>
            <a:r>
              <a:rPr lang="ru-RU" b="1" dirty="0"/>
              <a:t>обозначает </a:t>
            </a:r>
            <a:r>
              <a:rPr lang="ru-RU" b="1" dirty="0">
                <a:solidFill>
                  <a:srgbClr val="0070C0"/>
                </a:solidFill>
              </a:rPr>
              <a:t>ширину шины </a:t>
            </a:r>
            <a:r>
              <a:rPr lang="ru-RU" b="1" dirty="0"/>
              <a:t>в миллиметрах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65</a:t>
            </a:r>
            <a:r>
              <a:rPr lang="ru-RU" sz="3200" b="1" dirty="0"/>
              <a:t> </a:t>
            </a:r>
            <a:r>
              <a:rPr lang="ru-RU" b="1" dirty="0"/>
              <a:t>процентное отношение </a:t>
            </a:r>
            <a:r>
              <a:rPr lang="ru-RU" b="1" dirty="0">
                <a:solidFill>
                  <a:srgbClr val="00B050"/>
                </a:solidFill>
              </a:rPr>
              <a:t>высоты боковины к ширине шины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Последующая буква обозначает тип конструкции шины  </a:t>
            </a:r>
            <a:r>
              <a:rPr lang="ru-RU" b="1" dirty="0">
                <a:solidFill>
                  <a:srgbClr val="FF0000"/>
                </a:solidFill>
              </a:rPr>
              <a:t>R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означает, что шина радиальная</a:t>
            </a:r>
          </a:p>
          <a:p>
            <a:r>
              <a:rPr lang="ru-RU" sz="3000" b="1" dirty="0">
                <a:solidFill>
                  <a:srgbClr val="BE34B4"/>
                </a:solidFill>
              </a:rPr>
              <a:t>15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BE34B4"/>
                </a:solidFill>
              </a:rPr>
              <a:t>диаметр диска </a:t>
            </a:r>
            <a:r>
              <a:rPr lang="ru-RU" b="1" dirty="0">
                <a:solidFill>
                  <a:schemeClr val="tx1"/>
                </a:solidFill>
              </a:rPr>
              <a:t>колеса d </a:t>
            </a:r>
            <a:r>
              <a:rPr lang="ru-RU" b="1" dirty="0">
                <a:solidFill>
                  <a:srgbClr val="BE34B4"/>
                </a:solidFill>
              </a:rPr>
              <a:t>в дюймах</a:t>
            </a: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0" y="1088739"/>
            <a:ext cx="541699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уга 6"/>
          <p:cNvSpPr/>
          <p:nvPr/>
        </p:nvSpPr>
        <p:spPr>
          <a:xfrm>
            <a:off x="2267744" y="1574660"/>
            <a:ext cx="845031" cy="558196"/>
          </a:xfrm>
          <a:prstGeom prst="arc">
            <a:avLst>
              <a:gd name="adj1" fmla="val 16200000"/>
              <a:gd name="adj2" fmla="val 1546811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3112775" y="1574659"/>
            <a:ext cx="576064" cy="504056"/>
          </a:xfrm>
          <a:prstGeom prst="arc">
            <a:avLst>
              <a:gd name="adj1" fmla="val 16200000"/>
              <a:gd name="adj2" fmla="val 1546811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1840468"/>
            <a:ext cx="3419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3200" b="1" dirty="0">
                <a:solidFill>
                  <a:srgbClr val="0070C0"/>
                </a:solidFill>
              </a:rPr>
              <a:t>195</a:t>
            </a:r>
            <a:r>
              <a:rPr lang="ru-RU" sz="3200" b="1" dirty="0">
                <a:solidFill>
                  <a:srgbClr val="4E3B30"/>
                </a:solidFill>
              </a:rPr>
              <a:t>/</a:t>
            </a:r>
            <a:r>
              <a:rPr lang="ru-RU" sz="3200" b="1" dirty="0">
                <a:solidFill>
                  <a:srgbClr val="00B050"/>
                </a:solidFill>
              </a:rPr>
              <a:t>65</a:t>
            </a:r>
            <a:r>
              <a:rPr lang="ru-RU" sz="3200" b="1" dirty="0">
                <a:solidFill>
                  <a:srgbClr val="4E3B3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en-US" sz="3200" b="1" dirty="0">
                <a:solidFill>
                  <a:srgbClr val="BE34B4"/>
                </a:solidFill>
              </a:rPr>
              <a:t>15</a:t>
            </a:r>
            <a:endParaRPr lang="ru-RU" sz="3200" b="1" dirty="0">
              <a:solidFill>
                <a:srgbClr val="BE34B4"/>
              </a:solidFill>
            </a:endParaRPr>
          </a:p>
        </p:txBody>
      </p:sp>
      <p:sp>
        <p:nvSpPr>
          <p:cNvPr id="11" name="Дуга 10"/>
          <p:cNvSpPr/>
          <p:nvPr/>
        </p:nvSpPr>
        <p:spPr>
          <a:xfrm>
            <a:off x="3844219" y="1709686"/>
            <a:ext cx="576064" cy="567186"/>
          </a:xfrm>
          <a:prstGeom prst="arc">
            <a:avLst>
              <a:gd name="adj1" fmla="val 16200000"/>
              <a:gd name="adj2" fmla="val 15468110"/>
            </a:avLst>
          </a:prstGeom>
          <a:ln w="57150">
            <a:solidFill>
              <a:srgbClr val="BE3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E34B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7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95"/>
    </mc:Choice>
    <mc:Fallback xmlns="">
      <p:transition spd="slow" advTm="42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4469" b="6342"/>
          <a:stretch/>
        </p:blipFill>
        <p:spPr bwMode="auto">
          <a:xfrm>
            <a:off x="4106189" y="1085207"/>
            <a:ext cx="4786291" cy="393247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0" y="4840942"/>
                <a:ext cx="16697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Ширина </m:t>
                      </m:r>
                    </m:oMath>
                  </m:oMathPara>
                </a14:m>
                <a:endParaRPr lang="ru-RU" sz="24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шины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40942"/>
                <a:ext cx="1669773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220072" y="346610"/>
            <a:ext cx="3419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3200" b="1" dirty="0">
                <a:solidFill>
                  <a:srgbClr val="0070C0"/>
                </a:solidFill>
              </a:rPr>
              <a:t>195</a:t>
            </a:r>
            <a:r>
              <a:rPr lang="ru-RU" sz="3200" b="1" dirty="0">
                <a:solidFill>
                  <a:srgbClr val="4E3B30"/>
                </a:solidFill>
              </a:rPr>
              <a:t>/</a:t>
            </a:r>
            <a:r>
              <a:rPr lang="ru-RU" sz="3200" b="1" dirty="0">
                <a:solidFill>
                  <a:srgbClr val="00B050"/>
                </a:solidFill>
              </a:rPr>
              <a:t>65</a:t>
            </a:r>
            <a:r>
              <a:rPr lang="ru-RU" sz="3200" b="1" dirty="0">
                <a:solidFill>
                  <a:srgbClr val="4E3B3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en-US" sz="3200" b="1" dirty="0">
                <a:solidFill>
                  <a:srgbClr val="BE34B4"/>
                </a:solidFill>
              </a:rPr>
              <a:t>15</a:t>
            </a:r>
            <a:endParaRPr lang="ru-RU" sz="3200" b="1" dirty="0">
              <a:solidFill>
                <a:srgbClr val="BE34B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06900" y="4118128"/>
                <a:ext cx="22092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b="1" dirty="0" smtClean="0">
                          <a:solidFill>
                            <a:srgbClr val="9933FF"/>
                          </a:solidFill>
                        </a:rPr>
                        <m:t>высот</m:t>
                      </m:r>
                      <m:r>
                        <m:rPr>
                          <m:nor/>
                        </m:rPr>
                        <a:rPr lang="ru-RU" sz="2000" b="1" i="0" dirty="0" smtClean="0">
                          <a:solidFill>
                            <a:srgbClr val="9933FF"/>
                          </a:solidFill>
                        </a:rPr>
                        <m:t>а </m:t>
                      </m:r>
                      <m:r>
                        <m:rPr>
                          <m:nor/>
                        </m:rPr>
                        <a:rPr lang="ru-RU" sz="2000" b="1" dirty="0" smtClean="0">
                          <a:solidFill>
                            <a:srgbClr val="9933FF"/>
                          </a:solidFill>
                        </a:rPr>
                        <m:t>боковины</m:t>
                      </m:r>
                    </m:oMath>
                  </m:oMathPara>
                </a14:m>
                <a:endParaRPr lang="ru-RU" sz="1600" b="1" dirty="0">
                  <a:solidFill>
                    <a:srgbClr val="9933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900" y="4118128"/>
                <a:ext cx="220925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55776" y="2275142"/>
                <a:ext cx="1597211" cy="119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400" b="1" dirty="0">
                          <a:solidFill>
                            <a:srgbClr val="BE34B4"/>
                          </a:solidFill>
                        </a:rPr>
                        <m:t>диаметр диска </m:t>
                      </m:r>
                    </m:oMath>
                  </m:oMathPara>
                </a14:m>
                <a:endParaRPr lang="ru-RU" sz="2400" b="1" dirty="0">
                  <a:solidFill>
                    <a:srgbClr val="BE34B4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i="0" dirty="0" smtClean="0">
                        <a:solidFill>
                          <a:srgbClr val="BE34B4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ru-RU" sz="2000" b="1" dirty="0">
                        <a:solidFill>
                          <a:srgbClr val="BE34B4"/>
                        </a:solidFill>
                      </a:rPr>
                      <m:t>в дюймах</m:t>
                    </m:r>
                  </m:oMath>
                </a14:m>
                <a:r>
                  <a:rPr lang="ru-RU" sz="2400" b="1" dirty="0">
                    <a:solidFill>
                      <a:srgbClr val="BE34B4"/>
                    </a:solidFill>
                  </a:rPr>
                  <a:t>)</a:t>
                </a:r>
                <a:endParaRPr lang="ru-RU" sz="1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275142"/>
                <a:ext cx="1597211" cy="1191801"/>
              </a:xfrm>
              <a:prstGeom prst="rect">
                <a:avLst/>
              </a:prstGeom>
              <a:blipFill rotWithShape="1">
                <a:blip r:embed="rId8"/>
                <a:stretch>
                  <a:fillRect r="-382"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 flipH="1">
            <a:off x="4108335" y="2005426"/>
            <a:ext cx="15620" cy="2029407"/>
          </a:xfrm>
          <a:prstGeom prst="straightConnector1">
            <a:avLst/>
          </a:prstGeom>
          <a:ln w="57150">
            <a:solidFill>
              <a:srgbClr val="BE34B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126821" y="3913761"/>
            <a:ext cx="0" cy="909736"/>
          </a:xfrm>
          <a:prstGeom prst="straightConnector1">
            <a:avLst/>
          </a:prstGeom>
          <a:ln w="57150">
            <a:solidFill>
              <a:srgbClr val="9933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126821" y="1110633"/>
            <a:ext cx="0" cy="909736"/>
          </a:xfrm>
          <a:prstGeom prst="straightConnector1">
            <a:avLst/>
          </a:prstGeom>
          <a:ln w="57150">
            <a:solidFill>
              <a:srgbClr val="9933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89125" y="1365446"/>
                <a:ext cx="22092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b="1" dirty="0" smtClean="0">
                          <a:solidFill>
                            <a:srgbClr val="9933FF"/>
                          </a:solidFill>
                        </a:rPr>
                        <m:t>высот</m:t>
                      </m:r>
                      <m:r>
                        <m:rPr>
                          <m:nor/>
                        </m:rPr>
                        <a:rPr lang="ru-RU" sz="2000" b="1" i="0" dirty="0" smtClean="0">
                          <a:solidFill>
                            <a:srgbClr val="9933FF"/>
                          </a:solidFill>
                        </a:rPr>
                        <m:t>а </m:t>
                      </m:r>
                      <m:r>
                        <m:rPr>
                          <m:nor/>
                        </m:rPr>
                        <a:rPr lang="ru-RU" sz="2000" b="1" dirty="0" smtClean="0">
                          <a:solidFill>
                            <a:srgbClr val="9933FF"/>
                          </a:solidFill>
                        </a:rPr>
                        <m:t>боковины</m:t>
                      </m:r>
                    </m:oMath>
                  </m:oMathPara>
                </a14:m>
                <a:endParaRPr lang="ru-RU" sz="1600" b="1" dirty="0">
                  <a:solidFill>
                    <a:srgbClr val="9933FF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25" y="1365446"/>
                <a:ext cx="2209258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9775" y="5164780"/>
                <a:ext cx="3786713" cy="10143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𝟔𝟓</m:t>
                      </m:r>
                      <m:r>
                        <a:rPr lang="ru-RU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9933FF"/>
                              </a:solidFill>
                              <a:latin typeface="Cambria Math"/>
                            </a:rPr>
                            <m:t>𝑯</m:t>
                          </m:r>
                        </m:num>
                        <m:den>
                          <m:r>
                            <a:rPr lang="ru-RU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195</m:t>
                          </m:r>
                        </m:den>
                      </m:f>
                      <m:r>
                        <a:rPr lang="ru-RU" sz="3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100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75" y="5164780"/>
                <a:ext cx="3786713" cy="101431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98383" y="5594322"/>
                <a:ext cx="378671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9933FF"/>
                          </a:solidFill>
                          <a:latin typeface="Cambria Math"/>
                        </a:rPr>
                        <m:t>𝑯</m:t>
                      </m:r>
                      <m:r>
                        <a:rPr lang="ru-RU" sz="3200" b="0" i="1" smtClean="0">
                          <a:latin typeface="Cambria Math"/>
                        </a:rPr>
                        <m:t>=</m:t>
                      </m:r>
                      <m:r>
                        <a:rPr lang="ru-RU" sz="3200" b="1" i="1">
                          <a:solidFill>
                            <a:srgbClr val="00B050"/>
                          </a:solidFill>
                          <a:latin typeface="Cambria Math"/>
                        </a:rPr>
                        <m:t>𝟔𝟓</m:t>
                      </m:r>
                      <m:r>
                        <a:rPr lang="ru-RU" sz="32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% </m:t>
                      </m:r>
                      <m:r>
                        <a:rPr lang="ru-RU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от</m:t>
                      </m:r>
                      <m:r>
                        <a:rPr lang="ru-RU" sz="3200" i="1">
                          <a:solidFill>
                            <a:srgbClr val="0070C0"/>
                          </a:solidFill>
                          <a:latin typeface="Cambria Math"/>
                        </a:rPr>
                        <m:t>195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383" y="5594322"/>
                <a:ext cx="378671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725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91"/>
    </mc:Choice>
    <mc:Fallback xmlns="">
      <p:transition spd="slow" advTm="80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2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1" y="332656"/>
            <a:ext cx="878497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Завод производит легковые автомобили определённой модели и устанавливает на них колёса с шинами маркировки 195/60 R16.</a:t>
            </a:r>
          </a:p>
          <a:p>
            <a:r>
              <a:rPr lang="ru-RU" sz="2300" dirty="0"/>
              <a:t>Завод допускает установку шин с другими маркировками. </a:t>
            </a:r>
            <a:endParaRPr lang="en-US" sz="2300" dirty="0"/>
          </a:p>
          <a:p>
            <a:r>
              <a:rPr lang="ru-RU" sz="2300" dirty="0"/>
              <a:t>В таблице показаны разрешённые размеры шин.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36096"/>
            <a:ext cx="8845970" cy="26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196" y="4561463"/>
            <a:ext cx="8815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Шины какой наименьшей ширины можно устанавливать на автомобиль,</a:t>
            </a:r>
          </a:p>
          <a:p>
            <a:r>
              <a:rPr lang="ru-RU" b="1" dirty="0"/>
              <a:t>если диаметр диска равен 17 дюймам? Ответ дайте в миллиметрах</a:t>
            </a:r>
          </a:p>
        </p:txBody>
      </p:sp>
      <p:sp>
        <p:nvSpPr>
          <p:cNvPr id="5" name="Дуга 4"/>
          <p:cNvSpPr/>
          <p:nvPr/>
        </p:nvSpPr>
        <p:spPr>
          <a:xfrm>
            <a:off x="4962662" y="2348879"/>
            <a:ext cx="1409538" cy="2179914"/>
          </a:xfrm>
          <a:prstGeom prst="arc">
            <a:avLst>
              <a:gd name="adj1" fmla="val 16200000"/>
              <a:gd name="adj2" fmla="val 15824687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5392102"/>
            <a:ext cx="8995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Допустимая ширина: 185 мм, 195 мм, 205 мм, 215 мм; наименьшая–185 мм.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25901" y="5792212"/>
            <a:ext cx="1692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Ответ: </a:t>
            </a:r>
            <a:r>
              <a:rPr lang="ru-RU" sz="2400" b="1" dirty="0">
                <a:solidFill>
                  <a:srgbClr val="0070C0"/>
                </a:solidFill>
              </a:rPr>
              <a:t>185.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72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83"/>
    </mc:Choice>
    <mc:Fallback xmlns="">
      <p:transition spd="slow" advTm="54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421" y="332656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/>
              <a:t>Найдите диаметр колеса автомобиля, выходящего с завода. </a:t>
            </a:r>
          </a:p>
          <a:p>
            <a:r>
              <a:rPr lang="ru-RU" sz="2100" b="1" dirty="0"/>
              <a:t>Ответ дайте в миллиметрах.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23" y="1268760"/>
            <a:ext cx="37349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279" y="1124744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</a:rPr>
              <a:t>265</a:t>
            </a:r>
            <a:r>
              <a:rPr lang="en-US" sz="3600" b="1" i="1" dirty="0"/>
              <a:t>/</a:t>
            </a:r>
            <a:r>
              <a:rPr lang="en-US" sz="3600" b="1" i="1" dirty="0">
                <a:solidFill>
                  <a:srgbClr val="00B050"/>
                </a:solidFill>
              </a:rPr>
              <a:t>70</a:t>
            </a:r>
            <a:r>
              <a:rPr lang="en-US" sz="3600" b="1" i="1" dirty="0"/>
              <a:t> </a:t>
            </a:r>
            <a:r>
              <a:rPr lang="en-US" sz="3600" b="1" i="1" dirty="0">
                <a:solidFill>
                  <a:srgbClr val="9900CC"/>
                </a:solidFill>
              </a:rPr>
              <a:t>R17</a:t>
            </a:r>
            <a:endParaRPr lang="ru-RU" sz="3600" dirty="0">
              <a:solidFill>
                <a:srgbClr val="99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1075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265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84456"/>
            <a:ext cx="44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9900CC"/>
                </a:solidFill>
              </a:rPr>
              <a:t>17</a:t>
            </a:r>
            <a:endParaRPr lang="ru-RU" dirty="0">
              <a:solidFill>
                <a:srgbClr val="99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9075" y="2290663"/>
                <a:ext cx="3204723" cy="377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Диаметр диска в ДЮЙМАХ‼!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75" y="2290663"/>
                <a:ext cx="3204723" cy="377347"/>
              </a:xfrm>
              <a:prstGeom prst="rect">
                <a:avLst/>
              </a:prstGeom>
              <a:blipFill rotWithShape="1">
                <a:blip r:embed="rId6"/>
                <a:stretch>
                  <a:fillRect b="-17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4358" y="3121840"/>
                <a:ext cx="13292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17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∙25,4=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58" y="3121840"/>
                <a:ext cx="132921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8" y="2780928"/>
            <a:ext cx="2552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861144" y="3121840"/>
                <a:ext cx="88036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𝟒𝟑𝟏</m:t>
                      </m:r>
                      <m:r>
                        <a:rPr lang="ru-RU" b="1" i="1" smtClean="0"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rgbClr val="9900CC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b="1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144" y="3121840"/>
                <a:ext cx="88036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627437" y="3707740"/>
            <a:ext cx="45717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70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14358" y="4111446"/>
                <a:ext cx="50713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В</m:t>
                    </m:r>
                    <m:r>
                      <a:rPr lang="ru-RU" b="0" i="1" smtClean="0">
                        <a:latin typeface="Cambria Math"/>
                      </a:rPr>
                      <m:t>ысота боковины  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Н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>
                    <a:latin typeface="Cambria Math"/>
                  </a:rPr>
                  <a:t>составляет 70% от  265</a:t>
                </a: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58" y="4111446"/>
                <a:ext cx="5071388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1441" y="4484676"/>
                <a:ext cx="1856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=0,7 ∙265=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41" y="4484676"/>
                <a:ext cx="185691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39800" y="4484676"/>
                <a:ext cx="88036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𝟏𝟖𝟓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800" y="4484676"/>
                <a:ext cx="88036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84638" y="3293420"/>
                <a:ext cx="88036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𝟏𝟖𝟓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638" y="3293420"/>
                <a:ext cx="880369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9431" y="5197584"/>
                <a:ext cx="31505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=  185,5+  431,8+185,5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31" y="5197584"/>
                <a:ext cx="315054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6070" y="5197584"/>
                <a:ext cx="1117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𝟖𝟎𝟐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070" y="5197584"/>
                <a:ext cx="1117614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2742394" y="6031424"/>
            <a:ext cx="1576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Ответ: </a:t>
            </a:r>
            <a:r>
              <a:rPr lang="en-US" b="1" dirty="0"/>
              <a:t> </a:t>
            </a:r>
            <a:r>
              <a:rPr lang="en-US" sz="2000" b="1" dirty="0">
                <a:solidFill>
                  <a:srgbClr val="0070C0"/>
                </a:solidFill>
              </a:rPr>
              <a:t>802,8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7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69"/>
    </mc:Choice>
    <mc:Fallback xmlns="">
      <p:transition spd="slow" advTm="136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0579 C -0.00591 0.00856 -0.00434 0.02384 -0.00018 0.03773 C 0.00573 0.0574 0.00173 0.03472 0.00677 0.06319 C 0.0092 0.07685 0.01024 0.09097 0.01371 0.10439 C 0.0158 0.12337 0.021 0.14097 0.02396 0.15972 C 0.02708 0.17939 0.0309 0.2162 0.03958 0.2331 C 0.0467 0.26157 0.05816 0.28564 0.07239 0.30902 C 0.07343 0.31296 0.07396 0.31712 0.07569 0.3206 C 0.07691 0.32291 0.07951 0.32337 0.0809 0.32523 C 0.08229 0.32708 0.08298 0.33009 0.08437 0.33217 C 0.08593 0.33472 0.08784 0.33657 0.08958 0.33888 C 0.09722 0.35902 0.11024 0.3743 0.12396 0.38726 C 0.13628 0.39884 0.14896 0.40833 0.16198 0.41944 C 0.16684 0.42361 0.17882 0.42476 0.18437 0.42638 C 0.20868 0.43379 0.18333 0.42916 0.21198 0.4331 C 0.29652 0.46157 0.38663 0.44907 0.47239 0.43101 C 0.48923 0.42337 0.47899 0.42685 0.5033 0.42407 C 0.52604 0.4118 0.54218 0.41087 0.56892 0.40787 C 0.57396 0.40601 0.57951 0.40601 0.58437 0.40324 C 0.58819 0.40092 0.59479 0.39421 0.59479 0.39444 C 0.596 0.38935 0.59913 0.38541 0.59982 0.38032 C 0.60121 0.37129 0.59965 0.36157 0.60156 0.35277 C 0.6026 0.34745 0.60451 0.34027 0.6085 0.33888 C 0.61545 0.33657 0.621 0.33402 0.62743 0.32986 C 0.63281 0.32268 0.63715 0.32199 0.64132 0.31365 C 0.63993 0.29421 0.64149 0.29097 0.63264 0.27916 L 0.63437 0.29768 " pathEditMode="relative" rAng="0" ptsTypes="fffffffffffffffffffffffff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0.00695 0.00643 0.01644 0.01215 0.0206 C 0.04861 0.04699 0.11615 0.08542 0.16372 0.0919 C 0.2092 0.09121 0.25469 0.09306 0.3 0.08958 C 0.30573 0.08912 0.33073 0.0757 0.34132 0.07361 C 0.35695 0.06667 0.37379 0.05394 0.38281 0.03449 C 0.38629 0.02685 0.38768 0.01898 0.39132 0.01158 C 0.39184 0.00695 0.39202 0.00208 0.39306 -0.00231 C 0.39375 -0.00555 0.39584 -0.00833 0.39653 -0.01157 C 0.39757 -0.01667 0.3974 -0.02222 0.39827 -0.02754 C 0.39861 -0.02986 0.39948 -0.03217 0.4 -0.03449 C 0.39879 -0.04884 0.39722 -0.0581 0.39479 -0.07129 C 0.39601 -0.07963 0.39584 -0.08866 0.39827 -0.09653 C 0.39896 -0.09884 0.40191 -0.09768 0.40347 -0.09884 C 0.40781 -0.10185 0.40886 -0.1037 0.41215 -0.1081 " pathEditMode="relative" ptsTypes="ffffffffffffffA">
                                      <p:cBhvr>
                                        <p:cTn id="52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0.00695 0.00643 0.01644 0.01215 0.0206 C 0.04861 0.04699 0.11615 0.08542 0.16372 0.0919 C 0.2092 0.09121 0.25469 0.09306 0.3 0.08958 C 0.30573 0.08912 0.33073 0.0757 0.34132 0.07361 C 0.35695 0.06667 0.37379 0.05394 0.38281 0.03449 C 0.38629 0.02685 0.38768 0.01898 0.39132 0.01158 C 0.39184 0.00695 0.39202 0.00208 0.39306 -0.00231 C 0.39375 -0.00555 0.39584 -0.00833 0.39653 -0.01157 C 0.39757 -0.01667 0.3974 -0.02222 0.39827 -0.02754 C 0.39861 -0.02986 0.39948 -0.03217 0.4 -0.03449 C 0.39879 -0.04884 0.39722 -0.0581 0.39479 -0.07129 C 0.39601 -0.07963 0.39584 -0.08866 0.39827 -0.09653 C 0.39896 -0.09884 0.40191 -0.09768 0.40347 -0.09884 C 0.40781 -0.10185 0.40886 -0.1037 0.41215 -0.1081 " pathEditMode="relative" ptsTypes="ffffffffffffffA">
                                      <p:cBhvr>
                                        <p:cTn id="5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4 0.00972 0.01372 0.01319 0.0224 0.01597 C 0.03733 0.01528 0.05226 0.01505 0.06719 0.01366 C 0.07518 0.01296 0.0783 0.00949 0.08629 0.00671 C 0.10018 0.00208 0.10382 0.00208 0.11719 0 C 0.14531 -0.01505 0.17587 -0.01921 0.20347 -0.03681 C 0.20764 -0.04537 0.21337 -0.04838 0.21719 -0.05764 C 0.23507 -0.09931 0.21962 -0.06806 0.22934 -0.0875 C 0.23229 -0.11505 0.23768 -0.11713 0.24653 -0.14028 C 0.24913 -0.15393 0.24931 -0.16759 0.25521 -0.1794 C 0.26059 -0.20764 0.2625 -0.23819 0.2724 -0.26458 C 0.27448 -0.28403 0.27743 -0.30301 0.28108 -0.32199 C 0.28143 -0.34236 0.26736 -0.42685 0.3 -0.44143 C 0.30174 -0.44306 0.30955 -0.45116 0.31215 -0.45301 C 0.31771 -0.45671 0.31719 -0.45255 0.31719 -0.45764 " pathEditMode="relative" ptsTypes="ffffffffffffff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7" grpId="0"/>
      <p:bldP spid="8" grpId="0"/>
      <p:bldP spid="8" grpId="1"/>
      <p:bldP spid="9" grpId="0"/>
      <p:bldP spid="10" grpId="0" build="allAtOnce" animBg="1"/>
      <p:bldP spid="12" grpId="0" animBg="1"/>
      <p:bldP spid="13" grpId="0"/>
      <p:bldP spid="14" grpId="0"/>
      <p:bldP spid="15" grpId="0" animBg="1"/>
      <p:bldP spid="15" grpId="1" animBg="1"/>
      <p:bldP spid="17" grpId="0" animBg="1"/>
      <p:bldP spid="16" grpId="0"/>
      <p:bldP spid="1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421" y="33265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сколько миллиметров радиус колеса с шиной маркировки </a:t>
            </a:r>
            <a:r>
              <a:rPr lang="ru-RU" b="1" dirty="0">
                <a:solidFill>
                  <a:srgbClr val="9933FF"/>
                </a:solidFill>
              </a:rPr>
              <a:t>185/65 R16</a:t>
            </a:r>
          </a:p>
          <a:p>
            <a:r>
              <a:rPr lang="ru-RU" b="1" dirty="0"/>
              <a:t>больше, чем радиус колеса с шиной маркировки </a:t>
            </a:r>
            <a:r>
              <a:rPr lang="ru-RU" b="1" dirty="0">
                <a:solidFill>
                  <a:srgbClr val="43A2AF"/>
                </a:solidFill>
              </a:rPr>
              <a:t>215/55 R16</a:t>
            </a:r>
            <a:r>
              <a:rPr lang="ru-RU" b="1" dirty="0"/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71320"/>
            <a:ext cx="1728193" cy="23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42637" y="1106353"/>
            <a:ext cx="1556195" cy="40011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215/55 R</a:t>
            </a:r>
            <a:r>
              <a:rPr lang="en-US" sz="2000" b="1" dirty="0">
                <a:solidFill>
                  <a:srgbClr val="BE34B4"/>
                </a:solidFill>
              </a:rPr>
              <a:t>16</a:t>
            </a:r>
            <a:endParaRPr lang="ru-RU" sz="2000" b="1" dirty="0">
              <a:solidFill>
                <a:srgbClr val="BE34B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610" y="1106353"/>
            <a:ext cx="1467902" cy="400110"/>
          </a:xfrm>
          <a:prstGeom prst="rect">
            <a:avLst/>
          </a:prstGeom>
          <a:solidFill>
            <a:srgbClr val="FF9966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185/65 </a:t>
            </a:r>
            <a:r>
              <a:rPr lang="en-US" sz="2000" dirty="0"/>
              <a:t>R</a:t>
            </a:r>
            <a:r>
              <a:rPr lang="en-US" sz="2000" b="1" dirty="0">
                <a:solidFill>
                  <a:srgbClr val="BE34B4"/>
                </a:solidFill>
              </a:rPr>
              <a:t>16</a:t>
            </a:r>
            <a:endParaRPr lang="ru-RU" sz="2000" b="1" dirty="0">
              <a:solidFill>
                <a:srgbClr val="BE34B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3646040"/>
                <a:ext cx="6908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На маркировке</m:t>
                    </m:r>
                  </m:oMath>
                </a14:m>
                <a:r>
                  <a:rPr lang="ru-RU" dirty="0"/>
                  <a:t> диаметр указывается в дюймах (последняя цифра)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46040"/>
                <a:ext cx="690849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70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9" y="4036023"/>
            <a:ext cx="2552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225" y="4314149"/>
                <a:ext cx="4042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Высоту боковины  </m:t>
                      </m:r>
                      <m:d>
                        <m:d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/>
                            </a:rPr>
                            <m:t>Н</m:t>
                          </m:r>
                        </m:e>
                      </m:d>
                      <m:r>
                        <a:rPr lang="ru-RU" b="0" i="1" smtClean="0">
                          <a:latin typeface="Cambria Math"/>
                        </a:rPr>
                        <m:t> нужно найти </m:t>
                      </m:r>
                    </m:oMath>
                  </m:oMathPara>
                </a14:m>
                <a:endParaRPr lang="ru-RU" b="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5" y="4314149"/>
                <a:ext cx="4042325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144421" y="4826976"/>
            <a:ext cx="3437095" cy="369332"/>
          </a:xfrm>
          <a:prstGeom prst="rect">
            <a:avLst/>
          </a:prstGeom>
          <a:solidFill>
            <a:srgbClr val="FF9966"/>
          </a:solidFill>
        </p:spPr>
        <p:txBody>
          <a:bodyPr wrap="none">
            <a:spAutoFit/>
          </a:bodyPr>
          <a:lstStyle/>
          <a:p>
            <a:r>
              <a:rPr lang="ru-RU" dirty="0"/>
              <a:t>H =65% от 185 =185 *0,65 (мм)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42" y="1024100"/>
            <a:ext cx="1744655" cy="241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90479" y="3276708"/>
                <a:ext cx="456750" cy="369332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185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79" y="3276708"/>
                <a:ext cx="456750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2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64834" y="3276708"/>
                <a:ext cx="619953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2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15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834" y="3276708"/>
                <a:ext cx="619953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8824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27784" y="2045844"/>
                <a:ext cx="456750" cy="369332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045844"/>
                <a:ext cx="45675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400173" y="1891295"/>
            <a:ext cx="53356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ru-RU" sz="1700" dirty="0"/>
              <a:t>6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26711" y="2088314"/>
                <a:ext cx="918057" cy="307777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/>
                      </a:rPr>
                      <m:t>𝟏𝟔</m:t>
                    </m:r>
                    <m:r>
                      <a:rPr lang="ru-RU" sz="14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1400" b="1" dirty="0"/>
                  <a:t>25,4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711" y="2088314"/>
                <a:ext cx="918057" cy="307777"/>
              </a:xfrm>
              <a:prstGeom prst="rect">
                <a:avLst/>
              </a:prstGeom>
              <a:blipFill rotWithShape="1">
                <a:blip r:embed="rId12"/>
                <a:stretch>
                  <a:fillRect t="-4000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15677" y="1936755"/>
                <a:ext cx="918057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/>
                      </a:rPr>
                      <m:t>𝟏𝟔</m:t>
                    </m:r>
                    <m:r>
                      <a:rPr lang="ru-RU" sz="14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1400" b="1" dirty="0"/>
                  <a:t>25,4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677" y="1936755"/>
                <a:ext cx="918057" cy="307777"/>
              </a:xfrm>
              <a:prstGeom prst="rect">
                <a:avLst/>
              </a:prstGeom>
              <a:blipFill rotWithShape="1">
                <a:blip r:embed="rId13"/>
                <a:stretch>
                  <a:fillRect t="-4000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97853" y="4294891"/>
                <a:ext cx="448693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второе число в маркировке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означает, что: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853" y="4294891"/>
                <a:ext cx="4486934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27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4920800" y="4826976"/>
            <a:ext cx="335976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/>
              <a:t>H =</a:t>
            </a:r>
            <a:r>
              <a:rPr lang="en-US" dirty="0"/>
              <a:t>5</a:t>
            </a:r>
            <a:r>
              <a:rPr lang="ru-RU" dirty="0"/>
              <a:t>5% от </a:t>
            </a:r>
            <a:r>
              <a:rPr lang="en-US" dirty="0"/>
              <a:t>21</a:t>
            </a:r>
            <a:r>
              <a:rPr lang="ru-RU" dirty="0"/>
              <a:t>5 =</a:t>
            </a:r>
            <a:r>
              <a:rPr lang="en-US" dirty="0"/>
              <a:t>215</a:t>
            </a:r>
            <a:r>
              <a:rPr lang="ru-RU" dirty="0"/>
              <a:t>*0,</a:t>
            </a:r>
            <a:r>
              <a:rPr lang="en-US" dirty="0"/>
              <a:t>5</a:t>
            </a:r>
            <a:r>
              <a:rPr lang="ru-RU" dirty="0"/>
              <a:t>5 (мм)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436372" y="1198686"/>
            <a:ext cx="1058688" cy="307777"/>
          </a:xfrm>
          <a:prstGeom prst="rect">
            <a:avLst/>
          </a:prstGeom>
          <a:solidFill>
            <a:srgbClr val="FF9966"/>
          </a:solidFill>
        </p:spPr>
        <p:txBody>
          <a:bodyPr wrap="none">
            <a:spAutoFit/>
          </a:bodyPr>
          <a:lstStyle/>
          <a:p>
            <a:r>
              <a:rPr lang="ru-RU" sz="1400" b="1" dirty="0"/>
              <a:t>185 *0,65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50896" y="1124056"/>
            <a:ext cx="1006173" cy="30777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1400" b="1" dirty="0"/>
              <a:t>215</a:t>
            </a:r>
            <a:r>
              <a:rPr lang="ru-RU" sz="1400" b="1" dirty="0"/>
              <a:t>*0,</a:t>
            </a:r>
            <a:r>
              <a:rPr lang="en-US" sz="1400" b="1" dirty="0"/>
              <a:t>5</a:t>
            </a:r>
            <a:r>
              <a:rPr lang="ru-RU" sz="1400" b="1" dirty="0"/>
              <a:t>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8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76"/>
    </mc:Choice>
    <mc:Fallback xmlns="">
      <p:transition spd="slow" advTm="89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/>
      <p:bldP spid="13" grpId="0" animBg="1"/>
      <p:bldP spid="2" grpId="0" animBg="1"/>
      <p:bldP spid="3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20" grpId="0" animBg="1"/>
      <p:bldP spid="15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.9|3.4|3.7|2.1|5|9.7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5.2|11.7|6.8|1.4|2.7|1.6|4.1|8.9|10.3|0.9|6.6|2.2|1.7|0.9|0.6|3.3|15.2|1.2|1.1|4.4|11.3|0.7|13.8|16.9|6.8|3.2|5.2|4.9|3.1|3.8|1.5|1|13.8|3.1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|0.7|23.7|1.7|11.1|1.6|1.7|1.6|6.6|5.4|5.5|3.5|3.8|2.6|1.4|19.5|1|9.6|3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4|49.1|2.2|15.2|3.5|1.5|5.6|3.1|14.3|7.7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8|6.4|3.7|12.1|5.6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21.2|9.5|1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21.7|3|4.4|4|8.6|1.6|8.1|2.8|3|8.5|3.4|8.1|3.6|6.1|3.3|8|5.8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.8|6|3.8|6|0.9|1.6|8.4|1.7|1.3|5.8|1|4.2|0.7|2.8|10.1|2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4|0.9|0.3|0.6|0.5|0.5|0.3|0.4|11.8|3.1|2.4|0.8|3.5|2.1|1.9|2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0.8|0.8|0.7|0.6|5.1|0.5|4|0.8|11|5.6|2|1.7|3.4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12|3.8|28.1|1.7|1.9|1.9|1.3|1.7|4.1|1.1|1.1|1.2|6.3|2.2|1.5|2.6|2.8|1.5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8|0.5|0.3|0.5|0.5|0.5|0.5|5.4|0.8|0.3|0.4|0.2|0.8|0.9|0.5|2.7|4.9|1.2|1.3|0.9|4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843</TotalTime>
  <Words>961</Words>
  <Application>Microsoft Office PowerPoint</Application>
  <PresentationFormat>Экран (4:3)</PresentationFormat>
  <Paragraphs>259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Cambria Math</vt:lpstr>
      <vt:lpstr>Franklin Gothic Book</vt:lpstr>
      <vt:lpstr>Franklin Gothic Medium</vt:lpstr>
      <vt:lpstr>Times New Roman</vt:lpstr>
      <vt:lpstr>Wingdings 2</vt:lpstr>
      <vt:lpstr>Трек</vt:lpstr>
      <vt:lpstr>Методическая копилка</vt:lpstr>
      <vt:lpstr>Маркировка шин</vt:lpstr>
      <vt:lpstr>Презентация PowerPoint</vt:lpstr>
      <vt:lpstr>Презентация PowerPoint</vt:lpstr>
      <vt:lpstr>Для маркировки автомобильных шин применяется единая система обозначений.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Маркировка шин</dc:title>
  <dc:creator>админ</dc:creator>
  <cp:lastModifiedBy>User</cp:lastModifiedBy>
  <cp:revision>69</cp:revision>
  <dcterms:created xsi:type="dcterms:W3CDTF">2020-12-13T12:18:05Z</dcterms:created>
  <dcterms:modified xsi:type="dcterms:W3CDTF">2022-01-26T14:36:36Z</dcterms:modified>
</cp:coreProperties>
</file>